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285" r:id="rId3"/>
    <p:sldId id="265" r:id="rId4"/>
    <p:sldId id="288" r:id="rId5"/>
    <p:sldId id="323" r:id="rId6"/>
    <p:sldId id="319" r:id="rId7"/>
    <p:sldId id="266" r:id="rId8"/>
    <p:sldId id="260" r:id="rId9"/>
    <p:sldId id="261" r:id="rId10"/>
    <p:sldId id="268" r:id="rId11"/>
    <p:sldId id="267" r:id="rId12"/>
    <p:sldId id="262" r:id="rId13"/>
    <p:sldId id="263" r:id="rId14"/>
    <p:sldId id="300" r:id="rId15"/>
    <p:sldId id="264" r:id="rId16"/>
    <p:sldId id="337" r:id="rId17"/>
    <p:sldId id="271" r:id="rId18"/>
    <p:sldId id="257" r:id="rId19"/>
    <p:sldId id="258" r:id="rId20"/>
    <p:sldId id="270" r:id="rId21"/>
    <p:sldId id="281" r:id="rId22"/>
    <p:sldId id="283" r:id="rId23"/>
    <p:sldId id="282" r:id="rId24"/>
    <p:sldId id="287" r:id="rId25"/>
    <p:sldId id="299" r:id="rId26"/>
    <p:sldId id="307" r:id="rId27"/>
    <p:sldId id="306" r:id="rId28"/>
    <p:sldId id="280" r:id="rId29"/>
    <p:sldId id="312" r:id="rId30"/>
    <p:sldId id="344" r:id="rId31"/>
    <p:sldId id="313" r:id="rId32"/>
    <p:sldId id="269" r:id="rId33"/>
    <p:sldId id="314" r:id="rId34"/>
    <p:sldId id="334" r:id="rId35"/>
    <p:sldId id="335" r:id="rId36"/>
    <p:sldId id="336" r:id="rId37"/>
    <p:sldId id="324" r:id="rId38"/>
    <p:sldId id="325" r:id="rId39"/>
    <p:sldId id="326" r:id="rId40"/>
    <p:sldId id="272" r:id="rId41"/>
    <p:sldId id="284" r:id="rId42"/>
    <p:sldId id="273" r:id="rId43"/>
    <p:sldId id="274" r:id="rId44"/>
    <p:sldId id="275" r:id="rId45"/>
    <p:sldId id="276" r:id="rId46"/>
    <p:sldId id="290" r:id="rId47"/>
    <p:sldId id="315" r:id="rId48"/>
    <p:sldId id="289" r:id="rId49"/>
    <p:sldId id="297" r:id="rId50"/>
    <p:sldId id="298" r:id="rId51"/>
    <p:sldId id="316" r:id="rId52"/>
    <p:sldId id="277" r:id="rId53"/>
    <p:sldId id="278" r:id="rId54"/>
    <p:sldId id="279" r:id="rId55"/>
    <p:sldId id="286" r:id="rId56"/>
    <p:sldId id="308" r:id="rId57"/>
    <p:sldId id="309" r:id="rId58"/>
    <p:sldId id="292" r:id="rId59"/>
    <p:sldId id="293" r:id="rId60"/>
    <p:sldId id="296" r:id="rId61"/>
    <p:sldId id="291" r:id="rId62"/>
    <p:sldId id="295" r:id="rId63"/>
    <p:sldId id="294" r:id="rId64"/>
    <p:sldId id="301" r:id="rId65"/>
    <p:sldId id="302" r:id="rId66"/>
    <p:sldId id="340" r:id="rId67"/>
    <p:sldId id="341" r:id="rId68"/>
    <p:sldId id="303" r:id="rId69"/>
    <p:sldId id="304" r:id="rId70"/>
    <p:sldId id="320" r:id="rId71"/>
    <p:sldId id="327" r:id="rId72"/>
    <p:sldId id="305" r:id="rId73"/>
    <p:sldId id="321" r:id="rId74"/>
    <p:sldId id="322" r:id="rId75"/>
    <p:sldId id="317" r:id="rId76"/>
    <p:sldId id="328" r:id="rId77"/>
    <p:sldId id="330" r:id="rId78"/>
    <p:sldId id="329" r:id="rId79"/>
    <p:sldId id="318" r:id="rId80"/>
    <p:sldId id="331" r:id="rId81"/>
    <p:sldId id="332" r:id="rId82"/>
    <p:sldId id="333" r:id="rId83"/>
    <p:sldId id="338" r:id="rId84"/>
    <p:sldId id="339" r:id="rId85"/>
    <p:sldId id="343" r:id="rId86"/>
    <p:sldId id="342" r:id="rId87"/>
    <p:sldId id="310" r:id="rId88"/>
    <p:sldId id="345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  <p14:sldId id="323"/>
          </p14:sldIdLst>
        </p14:section>
        <p14:section name="Early examples" id="{343B4267-B274-468F-94C6-B0E76C4CA937}">
          <p14:sldIdLst>
            <p14:sldId id="319"/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</p14:sldIdLst>
        </p14:section>
        <p14:section name="Novel graphic designs" id="{41A7CADA-80A8-4006-A46B-6F3797B1AD53}">
          <p14:sldIdLst>
            <p14:sldId id="337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</p14:sldIdLst>
        </p14:section>
        <p14:section name="Race &amp; crime" id="{867FF30C-26F5-46DF-9534-DADB91EE7B32}">
          <p14:sldIdLst>
            <p14:sldId id="312"/>
            <p14:sldId id="344"/>
            <p14:sldId id="313"/>
            <p14:sldId id="269"/>
            <p14:sldId id="314"/>
            <p14:sldId id="334"/>
            <p14:sldId id="335"/>
            <p14:sldId id="336"/>
            <p14:sldId id="324"/>
            <p14:sldId id="325"/>
            <p14:sldId id="326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315"/>
            <p14:sldId id="289"/>
            <p14:sldId id="297"/>
            <p14:sldId id="298"/>
            <p14:sldId id="316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  <p14:sldId id="340"/>
            <p14:sldId id="341"/>
          </p14:sldIdLst>
        </p14:section>
        <p14:section name="Satellite journalism" id="{489816CA-2387-490F-8112-32A47CC08672}">
          <p14:sldIdLst>
            <p14:sldId id="303"/>
            <p14:sldId id="304"/>
            <p14:sldId id="320"/>
            <p14:sldId id="327"/>
            <p14:sldId id="305"/>
            <p14:sldId id="321"/>
            <p14:sldId id="322"/>
          </p14:sldIdLst>
        </p14:section>
        <p14:section name="Software" id="{19185CE7-C61E-4B01-85B3-8F8C47CC4E82}">
          <p14:sldIdLst>
            <p14:sldId id="317"/>
            <p14:sldId id="328"/>
            <p14:sldId id="330"/>
            <p14:sldId id="329"/>
            <p14:sldId id="318"/>
            <p14:sldId id="331"/>
            <p14:sldId id="332"/>
            <p14:sldId id="333"/>
            <p14:sldId id="338"/>
            <p14:sldId id="339"/>
            <p14:sldId id="343"/>
            <p14:sldId id="342"/>
            <p14:sldId id="310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25" autoAdjust="0"/>
  </p:normalViewPr>
  <p:slideViewPr>
    <p:cSldViewPr>
      <p:cViewPr varScale="1">
        <p:scale>
          <a:sx n="97" d="100"/>
          <a:sy n="97" d="100"/>
        </p:scale>
        <p:origin x="141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28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8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hyperlink" Target="http://graphics.wsj.com/infectious-diseases-and-vaccin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ytimes.com/spotlight/gun-violenc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lectures/Rankin_DataSuccess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inoff.co.nz/society/09-03-2020/the-three-phases-of-covid-19-and-how-we-can-make-it-manageable/" TargetMode="External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agereyes.org/blog/2020/the-visual-evolution-of-the-flattening-the-curve-information-graphi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reuters.com/investigates/special-report/usa-fentanyl-supply-chain-shippin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eutersinstitute.politics.ox.ac.uk/sites/default/files/2018-10/%20Mark%20Corcoran%2C%20Satellite%20Journalism_1.pdf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sarchive.gwu.edu/document/29153-oct-14-first-u-2-photographs-soviet-missiles-cuba-1962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gallery/#!/post/ammonium-nitrate-explosion" TargetMode="External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dvs.com/from-space-to-story-in-data-journalism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692804/fires-in-the-amazon-rainforests-were-likely-intentional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journalism.com/survey/2022/skills-and-tools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" TargetMode="External"/><Relationship Id="rId7" Type="http://schemas.openxmlformats.org/officeDocument/2006/relationships/image" Target="../media/image110.png"/><Relationship Id="rId2" Type="http://schemas.openxmlformats.org/officeDocument/2006/relationships/hyperlink" Target="https://openref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okerstudio.google.com/u/0/navigation/reporting" TargetMode="External"/><Relationship Id="rId5" Type="http://schemas.openxmlformats.org/officeDocument/2006/relationships/hyperlink" Target="https://flourish.studio/" TargetMode="External"/><Relationship Id="rId4" Type="http://schemas.openxmlformats.org/officeDocument/2006/relationships/hyperlink" Target="https://www.datawrapper.de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fine.org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ublic.tableau.com/app/discover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ourish.studio/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microsoft.com/office/2007/relationships/media" Target="../media/media2.mp4"/><Relationship Id="rId7" Type="http://schemas.openxmlformats.org/officeDocument/2006/relationships/image" Target="../media/image1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seread.dev/" TargetMode="External"/><Relationship Id="rId2" Type="http://schemas.openxmlformats.org/officeDocument/2006/relationships/hyperlink" Target="https://quarto.org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rennie/scrollytelling" TargetMode="External"/><Relationship Id="rId2" Type="http://schemas.openxmlformats.org/officeDocument/2006/relationships/hyperlink" Target="http://nrennie.rbind.io/scrollytellin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datajournalism.com/read/blog/best-data-journalism-projects-202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jn.org/stories/2024-editors-pick-best-data-journalism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quiz/data-journalism.html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AADD2D14-D089-F6D9-B59E-152C9B4F0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2F942F7-320D-8C57-8F97-9CF1BFBF5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4" y="4621161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</a:t>
            </a:r>
            <a:r>
              <a:rPr lang="en-US" sz="1800" dirty="0">
                <a:solidFill>
                  <a:srgbClr val="0070C0"/>
                </a:solidFill>
              </a:rPr>
              <a:t>hierarchical Bayes</a:t>
            </a:r>
            <a:r>
              <a:rPr lang="en-US" sz="1800" dirty="0"/>
              <a:t>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</a:t>
            </a:r>
            <a:r>
              <a:rPr lang="en-US" dirty="0">
                <a:solidFill>
                  <a:srgbClr val="0070C0"/>
                </a:solidFill>
              </a:rPr>
              <a:t>Magic Wall</a:t>
            </a:r>
            <a:r>
              <a:rPr lang="en-US" dirty="0"/>
              <a:t>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</a:t>
            </a:r>
            <a:r>
              <a:rPr lang="en-US" i="1" dirty="0"/>
              <a:t>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</a:t>
            </a:r>
            <a:r>
              <a:rPr lang="en-US" dirty="0">
                <a:solidFill>
                  <a:srgbClr val="0070C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1180D0-C5D7-9A34-E1EA-51A525645287}"/>
              </a:ext>
            </a:extLst>
          </p:cNvPr>
          <p:cNvCxnSpPr/>
          <p:nvPr/>
        </p:nvCxnSpPr>
        <p:spPr>
          <a:xfrm>
            <a:off x="2514600" y="2971800"/>
            <a:ext cx="2057400" cy="2895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2017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</a:t>
            </a:r>
            <a:r>
              <a:rPr lang="en-US" dirty="0">
                <a:solidFill>
                  <a:srgbClr val="0070C0"/>
                </a:solidFill>
              </a:rPr>
              <a:t>Doug Jones</a:t>
            </a:r>
            <a:r>
              <a:rPr lang="en-US" dirty="0"/>
              <a:t>, over rival Republican,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Roy Moore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2016 Hilary Clinton – Donald Trump contest the needle earned a place in media infamy. </a:t>
            </a:r>
          </a:p>
          <a:p>
            <a:r>
              <a:rPr lang="en-US" sz="1600" dirty="0"/>
              <a:t>“</a:t>
            </a:r>
            <a:r>
              <a:rPr lang="en-US" sz="1600" dirty="0">
                <a:solidFill>
                  <a:srgbClr val="0070C0"/>
                </a:solidFill>
              </a:rPr>
              <a:t>For much of the night, ‘the needle’ — a quivering indicator of which 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7432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</a:t>
            </a:r>
          </a:p>
          <a:p>
            <a:endParaRPr lang="en-US" sz="1600" dirty="0"/>
          </a:p>
          <a:p>
            <a:r>
              <a:rPr lang="en-US" sz="1600" dirty="0"/>
              <a:t>For Clinton voters, it became an encapsulation of everything that was going terribly, unfathomably wrong: </a:t>
            </a:r>
            <a:r>
              <a:rPr lang="en-US" sz="1600" dirty="0">
                <a:solidFill>
                  <a:srgbClr val="0070C0"/>
                </a:solidFill>
              </a:rPr>
              <a:t>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EBF1C-B7D7-B3B7-A790-BEB95F4A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39" y="507238"/>
            <a:ext cx="2757512" cy="35021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Novel graphic designs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38512-2E23-8EC0-D602-9AF2285BE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38" y="4445204"/>
            <a:ext cx="3202935" cy="17811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#DDJ has led journalists to team with graphic designers to create novel forms of visualization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28199-C247-08D7-AE6D-FF6B95E9B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6" r="4775" b="5"/>
          <a:stretch/>
        </p:blipFill>
        <p:spPr>
          <a:xfrm>
            <a:off x="3471370" y="199229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CCF05-F9C1-90FC-A486-83E75393E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" r="4847" b="-1"/>
          <a:stretch/>
        </p:blipFill>
        <p:spPr>
          <a:xfrm>
            <a:off x="4706836" y="2542040"/>
            <a:ext cx="2816427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81033-0B5A-3171-1665-1EDD45FF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04" b="-1"/>
          <a:stretch/>
        </p:blipFill>
        <p:spPr>
          <a:xfrm>
            <a:off x="6797994" y="232636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</p:spPr>
      </p:pic>
      <p:grpSp>
        <p:nvGrpSpPr>
          <p:cNvPr id="21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1370" y="3151517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60589" y="3808056"/>
            <a:ext cx="1491750" cy="1989020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DA00B-B434-AC6B-09D3-81FE723B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designs: Zone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</a:t>
            </a:r>
            <a:r>
              <a:rPr lang="en-US" dirty="0">
                <a:solidFill>
                  <a:srgbClr val="0070C0"/>
                </a:solidFill>
              </a:rPr>
              <a:t>political thought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C6DF48-2CA1-F283-FC0C-272C57332BC3}"/>
              </a:ext>
            </a:extLst>
          </p:cNvPr>
          <p:cNvGrpSpPr/>
          <p:nvPr/>
        </p:nvGrpSpPr>
        <p:grpSpPr>
          <a:xfrm>
            <a:off x="8184356" y="3017915"/>
            <a:ext cx="959644" cy="462440"/>
            <a:chOff x="8137922" y="3246970"/>
            <a:chExt cx="959644" cy="4624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6D1FA8-69E4-B004-688A-2D5755B27B64}"/>
                </a:ext>
              </a:extLst>
            </p:cNvPr>
            <p:cNvSpPr/>
            <p:nvPr/>
          </p:nvSpPr>
          <p:spPr>
            <a:xfrm>
              <a:off x="8541544" y="3557724"/>
              <a:ext cx="152400" cy="15168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79898-B131-94FB-54C1-078589D1C446}"/>
                </a:ext>
              </a:extLst>
            </p:cNvPr>
            <p:cNvSpPr txBox="1"/>
            <p:nvPr/>
          </p:nvSpPr>
          <p:spPr>
            <a:xfrm>
              <a:off x="8137922" y="3246970"/>
              <a:ext cx="959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rgbClr val="FF0000"/>
                  </a:solidFill>
                </a:rPr>
                <a:t>Trump 2.0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</a:t>
            </a:r>
            <a:r>
              <a:rPr lang="en-US" sz="1600" dirty="0">
                <a:solidFill>
                  <a:srgbClr val="C00000"/>
                </a:solidFill>
              </a:rPr>
              <a:t>interactive</a:t>
            </a:r>
            <a:r>
              <a:rPr lang="en-US" sz="1600" dirty="0"/>
              <a:t>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62079F-BA2A-D4A6-2FE0-C924289B7EB0}"/>
              </a:ext>
            </a:extLst>
          </p:cNvPr>
          <p:cNvSpPr/>
          <p:nvPr/>
        </p:nvSpPr>
        <p:spPr>
          <a:xfrm>
            <a:off x="7239000" y="4336646"/>
            <a:ext cx="9144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black and white logo&#10;&#10;AI-generated content may be incorrect.">
            <a:extLst>
              <a:ext uri="{FF2B5EF4-FFF2-40B4-BE49-F238E27FC236}">
                <a16:creationId xmlns:a16="http://schemas.microsoft.com/office/drawing/2014/main" id="{52E76B44-0BC8-4762-5613-B3CFE9A95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051"/>
            <a:ext cx="1133475" cy="7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Ben Schneiderman:</a:t>
            </a:r>
          </a:p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aguet Script" panose="00000500000000000000" pitchFamily="2" charset="0"/>
              </a:rPr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pPr lvl="1"/>
            <a:r>
              <a:rPr lang="en-US" dirty="0"/>
              <a:t>Our World in Data</a:t>
            </a:r>
          </a:p>
          <a:p>
            <a:r>
              <a:rPr lang="en-US" dirty="0"/>
              <a:t>Satellite journalism</a:t>
            </a:r>
          </a:p>
          <a:p>
            <a:r>
              <a:rPr lang="en-US" dirty="0"/>
              <a:t>Software for DDJ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or</a:t>
            </a:r>
            <a:r>
              <a:rPr lang="en-US" dirty="0"/>
              <a:t>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161114-0574-57DB-6155-181011F0DEEF}"/>
              </a:ext>
            </a:extLst>
          </p:cNvPr>
          <p:cNvSpPr/>
          <p:nvPr/>
        </p:nvSpPr>
        <p:spPr>
          <a:xfrm>
            <a:off x="4829904" y="5881939"/>
            <a:ext cx="1842782" cy="4762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C32593-9672-83C0-859F-BFAF1839704C}"/>
              </a:ext>
            </a:extLst>
          </p:cNvPr>
          <p:cNvCxnSpPr/>
          <p:nvPr/>
        </p:nvCxnSpPr>
        <p:spPr>
          <a:xfrm>
            <a:off x="7772400" y="2743199"/>
            <a:ext cx="0" cy="27432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9CDB5C-14A6-706C-39FE-8CE019EBB4E8}"/>
              </a:ext>
            </a:extLst>
          </p:cNvPr>
          <p:cNvSpPr txBox="1"/>
          <p:nvPr/>
        </p:nvSpPr>
        <p:spPr>
          <a:xfrm>
            <a:off x="7583129" y="44964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increasing incidence</a:t>
            </a:r>
          </a:p>
        </p:txBody>
      </p: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70C0"/>
                </a:solidFill>
              </a:rPr>
              <a:t>Circle size </a:t>
            </a:r>
            <a:r>
              <a:rPr lang="en-US" sz="1600" dirty="0"/>
              <a:t>~ likes &amp; shares on 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8F4BF-6A6B-015D-D008-35EB3BF9008C}"/>
              </a:ext>
            </a:extLst>
          </p:cNvPr>
          <p:cNvSpPr/>
          <p:nvPr/>
        </p:nvSpPr>
        <p:spPr>
          <a:xfrm>
            <a:off x="4527261" y="2590800"/>
            <a:ext cx="1143000" cy="33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powerful? NYT chart compares cases of diseases and firearm injuries to the number of </a:t>
            </a:r>
            <a:r>
              <a:rPr lang="en-US" dirty="0">
                <a:solidFill>
                  <a:schemeClr val="accent2"/>
                </a:solidFill>
              </a:rPr>
              <a:t>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6F934-62E5-3A1A-34E7-FB8CF65FBC32}"/>
              </a:ext>
            </a:extLst>
          </p:cNvPr>
          <p:cNvSpPr txBox="1"/>
          <p:nvPr/>
        </p:nvSpPr>
        <p:spPr>
          <a:xfrm>
            <a:off x="7656871" y="356476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Firearms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E21D4-5DE3-A8FD-AF70-E1ED1A6A3942}"/>
              </a:ext>
            </a:extLst>
          </p:cNvPr>
          <p:cNvSpPr txBox="1"/>
          <p:nvPr/>
        </p:nvSpPr>
        <p:spPr>
          <a:xfrm>
            <a:off x="7656871" y="533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Rabies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136D2-7374-B968-C990-BD2F116F22B2}"/>
              </a:ext>
            </a:extLst>
          </p:cNvPr>
          <p:cNvSpPr txBox="1"/>
          <p:nvPr/>
        </p:nvSpPr>
        <p:spPr>
          <a:xfrm>
            <a:off x="7678993" y="1295400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C6316-622D-1883-CB66-C851051188F7}"/>
              </a:ext>
            </a:extLst>
          </p:cNvPr>
          <p:cNvSpPr txBox="1"/>
          <p:nvPr/>
        </p:nvSpPr>
        <p:spPr>
          <a:xfrm>
            <a:off x="7656871" y="198430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Cholera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AB75C-0461-AAC9-8027-CC5A2240074B}"/>
              </a:ext>
            </a:extLst>
          </p:cNvPr>
          <p:cNvSpPr txBox="1"/>
          <p:nvPr/>
        </p:nvSpPr>
        <p:spPr>
          <a:xfrm>
            <a:off x="7620000" y="2768697"/>
            <a:ext cx="137160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Diptheria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377FF-45CF-8273-E43E-1FF941BDE112}"/>
              </a:ext>
            </a:extLst>
          </p:cNvPr>
          <p:cNvSpPr/>
          <p:nvPr/>
        </p:nvSpPr>
        <p:spPr>
          <a:xfrm>
            <a:off x="3657600" y="1219200"/>
            <a:ext cx="44958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33400 w 2133600"/>
              <a:gd name="connsiteY1" fmla="*/ 0 h 1477328"/>
              <a:gd name="connsiteX2" fmla="*/ 1045464 w 2133600"/>
              <a:gd name="connsiteY2" fmla="*/ 0 h 1477328"/>
              <a:gd name="connsiteX3" fmla="*/ 1600200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25792 h 1477328"/>
              <a:gd name="connsiteX7" fmla="*/ 2133600 w 2133600"/>
              <a:gd name="connsiteY7" fmla="*/ 1477328 h 1477328"/>
              <a:gd name="connsiteX8" fmla="*/ 1642872 w 2133600"/>
              <a:gd name="connsiteY8" fmla="*/ 1477328 h 1477328"/>
              <a:gd name="connsiteX9" fmla="*/ 1152144 w 2133600"/>
              <a:gd name="connsiteY9" fmla="*/ 1477328 h 1477328"/>
              <a:gd name="connsiteX10" fmla="*/ 618744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1029205 h 1477328"/>
              <a:gd name="connsiteX13" fmla="*/ 0 w 2133600"/>
              <a:gd name="connsiteY13" fmla="*/ 551536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fill="none" extrusionOk="0">
                <a:moveTo>
                  <a:pt x="0" y="0"/>
                </a:moveTo>
                <a:cubicBezTo>
                  <a:pt x="191611" y="-12400"/>
                  <a:pt x="415624" y="3236"/>
                  <a:pt x="533400" y="0"/>
                </a:cubicBezTo>
                <a:cubicBezTo>
                  <a:pt x="651176" y="-3236"/>
                  <a:pt x="847592" y="54617"/>
                  <a:pt x="1045464" y="0"/>
                </a:cubicBezTo>
                <a:cubicBezTo>
                  <a:pt x="1243336" y="-54617"/>
                  <a:pt x="1464469" y="2202"/>
                  <a:pt x="1600200" y="0"/>
                </a:cubicBezTo>
                <a:cubicBezTo>
                  <a:pt x="1735931" y="-2202"/>
                  <a:pt x="1902681" y="13971"/>
                  <a:pt x="2133600" y="0"/>
                </a:cubicBezTo>
                <a:cubicBezTo>
                  <a:pt x="2174918" y="145018"/>
                  <a:pt x="2105899" y="340681"/>
                  <a:pt x="2133600" y="477669"/>
                </a:cubicBezTo>
                <a:cubicBezTo>
                  <a:pt x="2161301" y="614657"/>
                  <a:pt x="2104998" y="816985"/>
                  <a:pt x="2133600" y="925792"/>
                </a:cubicBezTo>
                <a:cubicBezTo>
                  <a:pt x="2162202" y="1034599"/>
                  <a:pt x="2131630" y="1307108"/>
                  <a:pt x="2133600" y="1477328"/>
                </a:cubicBezTo>
                <a:cubicBezTo>
                  <a:pt x="1959539" y="1490285"/>
                  <a:pt x="1791719" y="1429431"/>
                  <a:pt x="1642872" y="1477328"/>
                </a:cubicBezTo>
                <a:cubicBezTo>
                  <a:pt x="1494025" y="1525225"/>
                  <a:pt x="1351877" y="1469362"/>
                  <a:pt x="1152144" y="1477328"/>
                </a:cubicBezTo>
                <a:cubicBezTo>
                  <a:pt x="952411" y="1485294"/>
                  <a:pt x="816959" y="1455156"/>
                  <a:pt x="618744" y="1477328"/>
                </a:cubicBezTo>
                <a:cubicBezTo>
                  <a:pt x="420529" y="1499500"/>
                  <a:pt x="306173" y="1412962"/>
                  <a:pt x="0" y="1477328"/>
                </a:cubicBezTo>
                <a:cubicBezTo>
                  <a:pt x="-38248" y="1302606"/>
                  <a:pt x="51924" y="1222022"/>
                  <a:pt x="0" y="1029205"/>
                </a:cubicBezTo>
                <a:cubicBezTo>
                  <a:pt x="-51924" y="836388"/>
                  <a:pt x="16739" y="697883"/>
                  <a:pt x="0" y="551536"/>
                </a:cubicBezTo>
                <a:cubicBezTo>
                  <a:pt x="-16739" y="405189"/>
                  <a:pt x="47958" y="220743"/>
                  <a:pt x="0" y="0"/>
                </a:cubicBezTo>
                <a:close/>
              </a:path>
              <a:path w="2133600" h="1477328" stroke="0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1"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95600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</a:t>
            </a:r>
            <a:r>
              <a:rPr lang="en-US" dirty="0">
                <a:solidFill>
                  <a:srgbClr val="0070C0"/>
                </a:solidFill>
              </a:rPr>
              <a:t>gun ownership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murders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2031325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makes them effective?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they be done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3D4F7-5D01-BDB5-AF11-556C65A904C9}"/>
              </a:ext>
            </a:extLst>
          </p:cNvPr>
          <p:cNvSpPr txBox="1"/>
          <p:nvPr/>
        </p:nvSpPr>
        <p:spPr>
          <a:xfrm>
            <a:off x="4267200" y="6341397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NYT, “</a:t>
            </a:r>
            <a:r>
              <a:rPr lang="en-CA" sz="1600" dirty="0">
                <a:hlinkClick r:id="rId4"/>
              </a:rPr>
              <a:t>Guns in America</a:t>
            </a:r>
            <a:r>
              <a:rPr lang="en-CA" sz="1600" dirty="0"/>
              <a:t>” for other stories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gun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</a:t>
            </a:r>
            <a:r>
              <a:rPr lang="en-US" dirty="0">
                <a:solidFill>
                  <a:srgbClr val="0070C0"/>
                </a:solidFill>
              </a:rPr>
              <a:t>laws on gun ownership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91046-6FD9-019C-924A-D53EE04B2027}"/>
              </a:ext>
            </a:extLst>
          </p:cNvPr>
          <p:cNvSpPr txBox="1"/>
          <p:nvPr/>
        </p:nvSpPr>
        <p:spPr>
          <a:xfrm>
            <a:off x="7162800" y="35052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Highlighting the </a:t>
            </a:r>
            <a:r>
              <a:rPr lang="en-CA" sz="1400" dirty="0">
                <a:solidFill>
                  <a:srgbClr val="FF0000"/>
                </a:solidFill>
              </a:rPr>
              <a:t>“F” </a:t>
            </a:r>
            <a:r>
              <a:rPr lang="en-CA" sz="1400" dirty="0"/>
              <a:t>grades to make the point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custGeom>
            <a:avLst/>
            <a:gdLst>
              <a:gd name="connsiteX0" fmla="*/ 0 w 2362200"/>
              <a:gd name="connsiteY0" fmla="*/ 0 h 1200329"/>
              <a:gd name="connsiteX1" fmla="*/ 637794 w 2362200"/>
              <a:gd name="connsiteY1" fmla="*/ 0 h 1200329"/>
              <a:gd name="connsiteX2" fmla="*/ 1251966 w 2362200"/>
              <a:gd name="connsiteY2" fmla="*/ 0 h 1200329"/>
              <a:gd name="connsiteX3" fmla="*/ 2362200 w 2362200"/>
              <a:gd name="connsiteY3" fmla="*/ 0 h 1200329"/>
              <a:gd name="connsiteX4" fmla="*/ 2362200 w 2362200"/>
              <a:gd name="connsiteY4" fmla="*/ 364100 h 1200329"/>
              <a:gd name="connsiteX5" fmla="*/ 2362200 w 2362200"/>
              <a:gd name="connsiteY5" fmla="*/ 788216 h 1200329"/>
              <a:gd name="connsiteX6" fmla="*/ 2362200 w 2362200"/>
              <a:gd name="connsiteY6" fmla="*/ 1200329 h 1200329"/>
              <a:gd name="connsiteX7" fmla="*/ 1818894 w 2362200"/>
              <a:gd name="connsiteY7" fmla="*/ 1200329 h 1200329"/>
              <a:gd name="connsiteX8" fmla="*/ 1251966 w 2362200"/>
              <a:gd name="connsiteY8" fmla="*/ 1200329 h 1200329"/>
              <a:gd name="connsiteX9" fmla="*/ 732282 w 2362200"/>
              <a:gd name="connsiteY9" fmla="*/ 1200329 h 1200329"/>
              <a:gd name="connsiteX10" fmla="*/ 0 w 2362200"/>
              <a:gd name="connsiteY10" fmla="*/ 1200329 h 1200329"/>
              <a:gd name="connsiteX11" fmla="*/ 0 w 2362200"/>
              <a:gd name="connsiteY11" fmla="*/ 788216 h 1200329"/>
              <a:gd name="connsiteX12" fmla="*/ 0 w 2362200"/>
              <a:gd name="connsiteY12" fmla="*/ 424116 h 1200329"/>
              <a:gd name="connsiteX13" fmla="*/ 0 w 2362200"/>
              <a:gd name="connsiteY13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2200" h="1200329" fill="none" extrusionOk="0">
                <a:moveTo>
                  <a:pt x="0" y="0"/>
                </a:moveTo>
                <a:cubicBezTo>
                  <a:pt x="243929" y="-72745"/>
                  <a:pt x="472945" y="67179"/>
                  <a:pt x="637794" y="0"/>
                </a:cubicBezTo>
                <a:cubicBezTo>
                  <a:pt x="802643" y="-67179"/>
                  <a:pt x="995055" y="49716"/>
                  <a:pt x="1251966" y="0"/>
                </a:cubicBezTo>
                <a:cubicBezTo>
                  <a:pt x="1508877" y="-49716"/>
                  <a:pt x="2048331" y="53169"/>
                  <a:pt x="2362200" y="0"/>
                </a:cubicBezTo>
                <a:cubicBezTo>
                  <a:pt x="2370419" y="137570"/>
                  <a:pt x="2345585" y="270322"/>
                  <a:pt x="2362200" y="364100"/>
                </a:cubicBezTo>
                <a:cubicBezTo>
                  <a:pt x="2378815" y="457878"/>
                  <a:pt x="2347537" y="699724"/>
                  <a:pt x="2362200" y="788216"/>
                </a:cubicBezTo>
                <a:cubicBezTo>
                  <a:pt x="2376863" y="876708"/>
                  <a:pt x="2353126" y="1048660"/>
                  <a:pt x="2362200" y="1200329"/>
                </a:cubicBezTo>
                <a:cubicBezTo>
                  <a:pt x="2193410" y="1259599"/>
                  <a:pt x="2009360" y="1135692"/>
                  <a:pt x="1818894" y="1200329"/>
                </a:cubicBezTo>
                <a:cubicBezTo>
                  <a:pt x="1628428" y="1264966"/>
                  <a:pt x="1378408" y="1163533"/>
                  <a:pt x="1251966" y="1200329"/>
                </a:cubicBezTo>
                <a:cubicBezTo>
                  <a:pt x="1125524" y="1237125"/>
                  <a:pt x="906499" y="1152095"/>
                  <a:pt x="732282" y="1200329"/>
                </a:cubicBezTo>
                <a:cubicBezTo>
                  <a:pt x="558065" y="1248563"/>
                  <a:pt x="295271" y="1144479"/>
                  <a:pt x="0" y="1200329"/>
                </a:cubicBezTo>
                <a:cubicBezTo>
                  <a:pt x="-22157" y="1033833"/>
                  <a:pt x="10607" y="907566"/>
                  <a:pt x="0" y="788216"/>
                </a:cubicBezTo>
                <a:cubicBezTo>
                  <a:pt x="-10607" y="668866"/>
                  <a:pt x="14653" y="561577"/>
                  <a:pt x="0" y="424116"/>
                </a:cubicBezTo>
                <a:cubicBezTo>
                  <a:pt x="-14653" y="286655"/>
                  <a:pt x="1011" y="200149"/>
                  <a:pt x="0" y="0"/>
                </a:cubicBezTo>
                <a:close/>
              </a:path>
              <a:path w="2362200" h="1200329" stroke="0" extrusionOk="0">
                <a:moveTo>
                  <a:pt x="0" y="0"/>
                </a:moveTo>
                <a:cubicBezTo>
                  <a:pt x="159552" y="-64548"/>
                  <a:pt x="323985" y="44195"/>
                  <a:pt x="566928" y="0"/>
                </a:cubicBezTo>
                <a:cubicBezTo>
                  <a:pt x="809871" y="-44195"/>
                  <a:pt x="936027" y="54483"/>
                  <a:pt x="1086612" y="0"/>
                </a:cubicBezTo>
                <a:cubicBezTo>
                  <a:pt x="1237197" y="-54483"/>
                  <a:pt x="1407309" y="8471"/>
                  <a:pt x="1724406" y="0"/>
                </a:cubicBezTo>
                <a:cubicBezTo>
                  <a:pt x="2041503" y="-8471"/>
                  <a:pt x="2108286" y="51409"/>
                  <a:pt x="2362200" y="0"/>
                </a:cubicBezTo>
                <a:cubicBezTo>
                  <a:pt x="2365839" y="106620"/>
                  <a:pt x="2330204" y="250410"/>
                  <a:pt x="2362200" y="388106"/>
                </a:cubicBezTo>
                <a:cubicBezTo>
                  <a:pt x="2394196" y="525802"/>
                  <a:pt x="2320499" y="615648"/>
                  <a:pt x="2362200" y="764209"/>
                </a:cubicBezTo>
                <a:cubicBezTo>
                  <a:pt x="2403901" y="912770"/>
                  <a:pt x="2313066" y="1028836"/>
                  <a:pt x="2362200" y="1200329"/>
                </a:cubicBezTo>
                <a:cubicBezTo>
                  <a:pt x="2076123" y="1211208"/>
                  <a:pt x="2039114" y="1153880"/>
                  <a:pt x="1771650" y="1200329"/>
                </a:cubicBezTo>
                <a:cubicBezTo>
                  <a:pt x="1504186" y="1246778"/>
                  <a:pt x="1491409" y="1138485"/>
                  <a:pt x="1251966" y="1200329"/>
                </a:cubicBezTo>
                <a:cubicBezTo>
                  <a:pt x="1012523" y="1262173"/>
                  <a:pt x="811076" y="1163187"/>
                  <a:pt x="661416" y="1200329"/>
                </a:cubicBezTo>
                <a:cubicBezTo>
                  <a:pt x="511756" y="1237471"/>
                  <a:pt x="179026" y="1180295"/>
                  <a:pt x="0" y="1200329"/>
                </a:cubicBezTo>
                <a:cubicBezTo>
                  <a:pt x="-22892" y="1065119"/>
                  <a:pt x="32864" y="933028"/>
                  <a:pt x="0" y="812223"/>
                </a:cubicBezTo>
                <a:cubicBezTo>
                  <a:pt x="-32864" y="691418"/>
                  <a:pt x="32799" y="544289"/>
                  <a:pt x="0" y="424116"/>
                </a:cubicBezTo>
                <a:cubicBezTo>
                  <a:pt x="-32799" y="303943"/>
                  <a:pt x="23771" y="18086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18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7526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DC912361-ADA7-644D-2B5B-3239B75E7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7001"/>
            <a:ext cx="1050429" cy="10185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5B1AC8-9E97-B2F0-E37F-877FB4E0C356}"/>
              </a:ext>
            </a:extLst>
          </p:cNvPr>
          <p:cNvSpPr/>
          <p:nvPr/>
        </p:nvSpPr>
        <p:spPr>
          <a:xfrm>
            <a:off x="4191000" y="4724400"/>
            <a:ext cx="3352800" cy="914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28737D-9884-6DAE-D693-135CF0BDE804}"/>
              </a:ext>
            </a:extLst>
          </p:cNvPr>
          <p:cNvSpPr/>
          <p:nvPr/>
        </p:nvSpPr>
        <p:spPr>
          <a:xfrm>
            <a:off x="5715000" y="1981200"/>
            <a:ext cx="1676400" cy="16002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67AE1-4357-7BDB-3173-4988E96BE994}"/>
              </a:ext>
            </a:extLst>
          </p:cNvPr>
          <p:cNvSpPr txBox="1"/>
          <p:nvPr/>
        </p:nvSpPr>
        <p:spPr>
          <a:xfrm>
            <a:off x="4533029" y="21971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Lede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FF00B-9FE3-7137-B56A-852D881B2324}"/>
              </a:ext>
            </a:extLst>
          </p:cNvPr>
          <p:cNvSpPr txBox="1"/>
          <p:nvPr/>
        </p:nvSpPr>
        <p:spPr>
          <a:xfrm>
            <a:off x="3192214" y="4763869"/>
            <a:ext cx="122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953735"/>
                </a:solidFill>
              </a:rPr>
              <a:t>Headline,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A19A3-413B-A4FB-29E1-971C9A1305DA}"/>
              </a:ext>
            </a:extLst>
          </p:cNvPr>
          <p:cNvSpPr txBox="1"/>
          <p:nvPr/>
        </p:nvSpPr>
        <p:spPr>
          <a:xfrm>
            <a:off x="2979986" y="5875318"/>
            <a:ext cx="121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Simple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AC4E9-9D96-D4AA-6B23-005C06EC7604}"/>
              </a:ext>
            </a:extLst>
          </p:cNvPr>
          <p:cNvSpPr txBox="1"/>
          <p:nvPr/>
        </p:nvSpPr>
        <p:spPr>
          <a:xfrm>
            <a:off x="381000" y="5943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WRITE THIS STORY?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>
                <a:solidFill>
                  <a:srgbClr val="FF0000"/>
                </a:solidFill>
              </a:rPr>
              <a:t>Data driven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FF0000"/>
                </a:solidFill>
              </a:rPr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A9D32-271A-EA09-4F9E-20D4A8C7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F2DC2C8-C902-76D3-9E4E-606AD8CB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1" y="1030920"/>
            <a:ext cx="8411619" cy="53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9A467-6F80-BEFE-191B-E60723C3EF1E}"/>
              </a:ext>
            </a:extLst>
          </p:cNvPr>
          <p:cNvSpPr txBox="1"/>
          <p:nvPr/>
        </p:nvSpPr>
        <p:spPr>
          <a:xfrm>
            <a:off x="304799" y="304800"/>
            <a:ext cx="841161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Data</a:t>
            </a:r>
            <a:r>
              <a:rPr lang="en-CA" dirty="0"/>
              <a:t>: Entered in a MS Access database, with tables for arrests, charges, checks, …</a:t>
            </a:r>
          </a:p>
          <a:p>
            <a:r>
              <a:rPr lang="en-CA" b="1" dirty="0"/>
              <a:t>Processing</a:t>
            </a:r>
            <a:r>
              <a:rPr lang="en-CA" dirty="0"/>
              <a:t>: Used SQL queries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⟹</a:t>
            </a:r>
            <a:r>
              <a:rPr lang="en-CA" dirty="0"/>
              <a:t> counts of arrests x {sex, skin color, age, …}</a:t>
            </a:r>
          </a:p>
        </p:txBody>
      </p:sp>
    </p:spTree>
    <p:extLst>
      <p:ext uri="{BB962C8B-B14F-4D97-AF65-F5344CB8AC3E}">
        <p14:creationId xmlns:p14="http://schemas.microsoft.com/office/powerpoint/2010/main" val="233798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1457A7E-DBED-3F72-5817-139F39BC9DDC}"/>
              </a:ext>
            </a:extLst>
          </p:cNvPr>
          <p:cNvSpPr/>
          <p:nvPr/>
        </p:nvSpPr>
        <p:spPr>
          <a:xfrm>
            <a:off x="7347359" y="5413315"/>
            <a:ext cx="1223543" cy="595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A00542-E847-5C57-693E-FB6B82225179}"/>
              </a:ext>
            </a:extLst>
          </p:cNvPr>
          <p:cNvSpPr/>
          <p:nvPr/>
        </p:nvSpPr>
        <p:spPr>
          <a:xfrm>
            <a:off x="7853291" y="3840655"/>
            <a:ext cx="717611" cy="1493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63CD-6064-7E71-056C-9E03D83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Marijuana data: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B11F-E575-966B-1AB8-0DB6B30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306EA-CF90-12BD-2032-1FBAA6E9B523}"/>
              </a:ext>
            </a:extLst>
          </p:cNvPr>
          <p:cNvSpPr txBox="1"/>
          <p:nvPr/>
        </p:nvSpPr>
        <p:spPr>
          <a:xfrm>
            <a:off x="381000" y="1497449"/>
            <a:ext cx="80772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package=“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released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data=Arrests)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DE4E1-95F7-074E-4446-6B8D6105045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a </a:t>
            </a:r>
            <a:r>
              <a:rPr lang="en-CA" dirty="0" err="1"/>
              <a:t>glm</a:t>
            </a:r>
            <a:r>
              <a:rPr lang="en-CA" dirty="0"/>
              <a:t>() model to account for </a:t>
            </a:r>
            <a:r>
              <a:rPr lang="en-CA" dirty="0">
                <a:solidFill>
                  <a:srgbClr val="0070C0"/>
                </a:solidFill>
              </a:rPr>
              <a:t>all predictors</a:t>
            </a:r>
            <a:r>
              <a:rPr lang="en-CA" dirty="0"/>
              <a:t>, plus </a:t>
            </a:r>
            <a:r>
              <a:rPr lang="en-CA" dirty="0">
                <a:solidFill>
                  <a:srgbClr val="0070C0"/>
                </a:solidFill>
              </a:rPr>
              <a:t>interactions</a:t>
            </a:r>
            <a:r>
              <a:rPr lang="en-CA" dirty="0"/>
              <a:t> with skin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B88A8-BFAA-8866-EF57-D9CDBC0881FD}"/>
              </a:ext>
            </a:extLst>
          </p:cNvPr>
          <p:cNvSpPr txBox="1"/>
          <p:nvPr/>
        </p:nvSpPr>
        <p:spPr>
          <a:xfrm>
            <a:off x="381000" y="3273623"/>
            <a:ext cx="80772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ACFCB-3E63-718D-510B-6686026A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08783"/>
            <a:ext cx="3414522" cy="3249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382D93-F86F-C9D5-FA6D-AEB8CA9E4E12}"/>
              </a:ext>
            </a:extLst>
          </p:cNvPr>
          <p:cNvSpPr txBox="1"/>
          <p:nvPr/>
        </p:nvSpPr>
        <p:spPr>
          <a:xfrm>
            <a:off x="4038600" y="3842281"/>
            <a:ext cx="457200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Effect plot shows average effect </a:t>
            </a:r>
            <a:r>
              <a:rPr lang="en-US" sz="1600" dirty="0">
                <a:solidFill>
                  <a:srgbClr val="0070C0"/>
                </a:solidFill>
              </a:rPr>
              <a:t>controlling</a:t>
            </a:r>
            <a:r>
              <a:rPr lang="en-US" sz="1600" dirty="0"/>
              <a:t> (adjusting) for </a:t>
            </a:r>
            <a:r>
              <a:rPr lang="en-US" sz="1600" dirty="0">
                <a:solidFill>
                  <a:srgbClr val="0070C0"/>
                </a:solidFill>
              </a:rPr>
              <a:t>all</a:t>
            </a:r>
            <a:r>
              <a:rPr lang="en-US" sz="1600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(</a:t>
            </a:r>
            <a:r>
              <a:rPr lang="en-US" sz="1600" i="1" dirty="0"/>
              <a:t>Star</a:t>
            </a:r>
            <a:r>
              <a:rPr lang="en-US" sz="1600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sz="1600" dirty="0">
                <a:sym typeface="Symbol" panose="05050102010706020507" pitchFamily="18" charset="2"/>
              </a:rPr>
              <a:t>Strong 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But effect </a:t>
            </a:r>
            <a:r>
              <a:rPr lang="en-US" sz="1600" dirty="0">
                <a:solidFill>
                  <a:srgbClr val="0070C0"/>
                </a:solidFill>
                <a:sym typeface="Symbol" panose="05050102010706020507" pitchFamily="18" charset="2"/>
              </a:rPr>
              <a:t>size</a:t>
            </a:r>
            <a:r>
              <a:rPr lang="en-US" sz="1600" dirty="0">
                <a:sym typeface="Symbol" panose="05050102010706020507" pitchFamily="18" charset="2"/>
              </a:rPr>
              <a:t> smaller than reported by the </a:t>
            </a:r>
            <a:r>
              <a:rPr lang="en-US" sz="1600" i="1" dirty="0">
                <a:sym typeface="Symbol" panose="05050102010706020507" pitchFamily="18" charset="2"/>
              </a:rPr>
              <a:t>Star</a:t>
            </a:r>
            <a:endParaRPr 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00F7-E977-41B6-EA0F-948ECD1CDF40}"/>
              </a:ext>
            </a:extLst>
          </p:cNvPr>
          <p:cNvSpPr txBox="1"/>
          <p:nvPr/>
        </p:nvSpPr>
        <p:spPr>
          <a:xfrm>
            <a:off x="381000" y="2819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BIG Q: How large is the effect of skin color, controlling for other factors?</a:t>
            </a:r>
          </a:p>
        </p:txBody>
      </p:sp>
    </p:spTree>
    <p:extLst>
      <p:ext uri="{BB962C8B-B14F-4D97-AF65-F5344CB8AC3E}">
        <p14:creationId xmlns:p14="http://schemas.microsoft.com/office/powerpoint/2010/main" val="4066917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5908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A265E-29D7-80AE-5463-4D780318CAD9}"/>
              </a:ext>
            </a:extLst>
          </p:cNvPr>
          <p:cNvSpPr txBox="1"/>
          <p:nvPr/>
        </p:nvSpPr>
        <p:spPr>
          <a:xfrm>
            <a:off x="5486400" y="5257800"/>
            <a:ext cx="3200400" cy="923330"/>
          </a:xfrm>
          <a:custGeom>
            <a:avLst/>
            <a:gdLst>
              <a:gd name="connsiteX0" fmla="*/ 0 w 3200400"/>
              <a:gd name="connsiteY0" fmla="*/ 0 h 923330"/>
              <a:gd name="connsiteX1" fmla="*/ 501396 w 3200400"/>
              <a:gd name="connsiteY1" fmla="*/ 0 h 923330"/>
              <a:gd name="connsiteX2" fmla="*/ 938784 w 3200400"/>
              <a:gd name="connsiteY2" fmla="*/ 0 h 923330"/>
              <a:gd name="connsiteX3" fmla="*/ 1408176 w 3200400"/>
              <a:gd name="connsiteY3" fmla="*/ 0 h 923330"/>
              <a:gd name="connsiteX4" fmla="*/ 1973580 w 3200400"/>
              <a:gd name="connsiteY4" fmla="*/ 0 h 923330"/>
              <a:gd name="connsiteX5" fmla="*/ 2474976 w 3200400"/>
              <a:gd name="connsiteY5" fmla="*/ 0 h 923330"/>
              <a:gd name="connsiteX6" fmla="*/ 3200400 w 3200400"/>
              <a:gd name="connsiteY6" fmla="*/ 0 h 923330"/>
              <a:gd name="connsiteX7" fmla="*/ 3200400 w 3200400"/>
              <a:gd name="connsiteY7" fmla="*/ 470898 h 923330"/>
              <a:gd name="connsiteX8" fmla="*/ 3200400 w 3200400"/>
              <a:gd name="connsiteY8" fmla="*/ 923330 h 923330"/>
              <a:gd name="connsiteX9" fmla="*/ 2667000 w 3200400"/>
              <a:gd name="connsiteY9" fmla="*/ 923330 h 923330"/>
              <a:gd name="connsiteX10" fmla="*/ 2197608 w 3200400"/>
              <a:gd name="connsiteY10" fmla="*/ 923330 h 923330"/>
              <a:gd name="connsiteX11" fmla="*/ 1600200 w 3200400"/>
              <a:gd name="connsiteY11" fmla="*/ 923330 h 923330"/>
              <a:gd name="connsiteX12" fmla="*/ 1098804 w 3200400"/>
              <a:gd name="connsiteY12" fmla="*/ 923330 h 923330"/>
              <a:gd name="connsiteX13" fmla="*/ 661416 w 3200400"/>
              <a:gd name="connsiteY13" fmla="*/ 923330 h 923330"/>
              <a:gd name="connsiteX14" fmla="*/ 0 w 3200400"/>
              <a:gd name="connsiteY14" fmla="*/ 923330 h 923330"/>
              <a:gd name="connsiteX15" fmla="*/ 0 w 3200400"/>
              <a:gd name="connsiteY15" fmla="*/ 480132 h 923330"/>
              <a:gd name="connsiteX16" fmla="*/ 0 w 3200400"/>
              <a:gd name="connsiteY16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0400" h="923330" fill="none" extrusionOk="0">
                <a:moveTo>
                  <a:pt x="0" y="0"/>
                </a:moveTo>
                <a:cubicBezTo>
                  <a:pt x="122366" y="-51606"/>
                  <a:pt x="369779" y="44573"/>
                  <a:pt x="501396" y="0"/>
                </a:cubicBezTo>
                <a:cubicBezTo>
                  <a:pt x="633013" y="-44573"/>
                  <a:pt x="842631" y="15522"/>
                  <a:pt x="938784" y="0"/>
                </a:cubicBezTo>
                <a:cubicBezTo>
                  <a:pt x="1034937" y="-15522"/>
                  <a:pt x="1313193" y="7559"/>
                  <a:pt x="1408176" y="0"/>
                </a:cubicBezTo>
                <a:cubicBezTo>
                  <a:pt x="1503159" y="-7559"/>
                  <a:pt x="1822140" y="9203"/>
                  <a:pt x="1973580" y="0"/>
                </a:cubicBezTo>
                <a:cubicBezTo>
                  <a:pt x="2125020" y="-9203"/>
                  <a:pt x="2245576" y="48781"/>
                  <a:pt x="2474976" y="0"/>
                </a:cubicBezTo>
                <a:cubicBezTo>
                  <a:pt x="2704376" y="-48781"/>
                  <a:pt x="2935959" y="49704"/>
                  <a:pt x="3200400" y="0"/>
                </a:cubicBezTo>
                <a:cubicBezTo>
                  <a:pt x="3255998" y="227255"/>
                  <a:pt x="3154233" y="306553"/>
                  <a:pt x="3200400" y="470898"/>
                </a:cubicBezTo>
                <a:cubicBezTo>
                  <a:pt x="3246567" y="635243"/>
                  <a:pt x="3187277" y="822881"/>
                  <a:pt x="3200400" y="923330"/>
                </a:cubicBezTo>
                <a:cubicBezTo>
                  <a:pt x="3088404" y="951970"/>
                  <a:pt x="2836756" y="909670"/>
                  <a:pt x="2667000" y="923330"/>
                </a:cubicBezTo>
                <a:cubicBezTo>
                  <a:pt x="2497244" y="936990"/>
                  <a:pt x="2382045" y="896830"/>
                  <a:pt x="2197608" y="923330"/>
                </a:cubicBezTo>
                <a:cubicBezTo>
                  <a:pt x="2013171" y="949830"/>
                  <a:pt x="1878434" y="899635"/>
                  <a:pt x="1600200" y="923330"/>
                </a:cubicBezTo>
                <a:cubicBezTo>
                  <a:pt x="1321966" y="947025"/>
                  <a:pt x="1335953" y="921915"/>
                  <a:pt x="1098804" y="923330"/>
                </a:cubicBezTo>
                <a:cubicBezTo>
                  <a:pt x="861655" y="924745"/>
                  <a:pt x="798290" y="873202"/>
                  <a:pt x="661416" y="923330"/>
                </a:cubicBezTo>
                <a:cubicBezTo>
                  <a:pt x="524542" y="973458"/>
                  <a:pt x="243117" y="911138"/>
                  <a:pt x="0" y="923330"/>
                </a:cubicBezTo>
                <a:cubicBezTo>
                  <a:pt x="-3617" y="725495"/>
                  <a:pt x="21216" y="675930"/>
                  <a:pt x="0" y="480132"/>
                </a:cubicBezTo>
                <a:cubicBezTo>
                  <a:pt x="-21216" y="284334"/>
                  <a:pt x="46675" y="159337"/>
                  <a:pt x="0" y="0"/>
                </a:cubicBezTo>
                <a:close/>
              </a:path>
              <a:path w="3200400" h="923330" stroke="0" extrusionOk="0">
                <a:moveTo>
                  <a:pt x="0" y="0"/>
                </a:moveTo>
                <a:cubicBezTo>
                  <a:pt x="116683" y="-48455"/>
                  <a:pt x="380502" y="8351"/>
                  <a:pt x="501396" y="0"/>
                </a:cubicBezTo>
                <a:cubicBezTo>
                  <a:pt x="622290" y="-8351"/>
                  <a:pt x="797595" y="41681"/>
                  <a:pt x="938784" y="0"/>
                </a:cubicBezTo>
                <a:cubicBezTo>
                  <a:pt x="1079973" y="-41681"/>
                  <a:pt x="1385052" y="58031"/>
                  <a:pt x="1536192" y="0"/>
                </a:cubicBezTo>
                <a:cubicBezTo>
                  <a:pt x="1687332" y="-58031"/>
                  <a:pt x="1863320" y="40162"/>
                  <a:pt x="2037588" y="0"/>
                </a:cubicBezTo>
                <a:cubicBezTo>
                  <a:pt x="2211856" y="-40162"/>
                  <a:pt x="2315364" y="18240"/>
                  <a:pt x="2538984" y="0"/>
                </a:cubicBezTo>
                <a:cubicBezTo>
                  <a:pt x="2762604" y="-18240"/>
                  <a:pt x="2975307" y="75062"/>
                  <a:pt x="3200400" y="0"/>
                </a:cubicBezTo>
                <a:cubicBezTo>
                  <a:pt x="3238733" y="188300"/>
                  <a:pt x="3200136" y="328992"/>
                  <a:pt x="3200400" y="443198"/>
                </a:cubicBezTo>
                <a:cubicBezTo>
                  <a:pt x="3200664" y="557404"/>
                  <a:pt x="3197330" y="805706"/>
                  <a:pt x="3200400" y="923330"/>
                </a:cubicBezTo>
                <a:cubicBezTo>
                  <a:pt x="2984479" y="977291"/>
                  <a:pt x="2852083" y="881603"/>
                  <a:pt x="2731008" y="923330"/>
                </a:cubicBezTo>
                <a:cubicBezTo>
                  <a:pt x="2609933" y="965057"/>
                  <a:pt x="2439239" y="895332"/>
                  <a:pt x="2197608" y="923330"/>
                </a:cubicBezTo>
                <a:cubicBezTo>
                  <a:pt x="1955977" y="951328"/>
                  <a:pt x="1843916" y="905856"/>
                  <a:pt x="1664208" y="923330"/>
                </a:cubicBezTo>
                <a:cubicBezTo>
                  <a:pt x="1484500" y="940804"/>
                  <a:pt x="1272431" y="907491"/>
                  <a:pt x="1162812" y="923330"/>
                </a:cubicBezTo>
                <a:cubicBezTo>
                  <a:pt x="1053193" y="939169"/>
                  <a:pt x="851506" y="901130"/>
                  <a:pt x="565404" y="923330"/>
                </a:cubicBezTo>
                <a:cubicBezTo>
                  <a:pt x="279302" y="945530"/>
                  <a:pt x="130136" y="904471"/>
                  <a:pt x="0" y="923330"/>
                </a:cubicBezTo>
                <a:cubicBezTo>
                  <a:pt x="-11937" y="782128"/>
                  <a:pt x="6703" y="625898"/>
                  <a:pt x="0" y="480132"/>
                </a:cubicBezTo>
                <a:cubicBezTo>
                  <a:pt x="-6703" y="334366"/>
                  <a:pt x="41595" y="124121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/>
              <a:t>News organizations generally present main effects.</a:t>
            </a:r>
          </a:p>
          <a:p>
            <a:r>
              <a:rPr lang="en-CA" dirty="0"/>
              <a:t>Interactions: harder to explain</a:t>
            </a:r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2107-3967-4309-9202-00D57940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Traffic stops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D0658-1C9E-5C9B-67B0-71AF912C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95515-8D16-6B93-D47F-EF2F40937974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 of traffic tickets issued for </a:t>
            </a:r>
            <a:r>
              <a:rPr lang="en-CA" dirty="0">
                <a:solidFill>
                  <a:srgbClr val="0070C0"/>
                </a:solidFill>
              </a:rPr>
              <a:t>discretionary</a:t>
            </a:r>
            <a:r>
              <a:rPr lang="en-CA" dirty="0"/>
              <a:t> (non-moving) violations </a:t>
            </a:r>
          </a:p>
          <a:p>
            <a:r>
              <a:rPr lang="en-CA" dirty="0">
                <a:solidFill>
                  <a:srgbClr val="0070C0"/>
                </a:solidFill>
              </a:rPr>
              <a:t>Argument</a:t>
            </a:r>
            <a:r>
              <a:rPr lang="en-CA" dirty="0"/>
              <a:t>: Proportion of tickets to Blacks </a:t>
            </a:r>
            <a:r>
              <a:rPr lang="en-CA" dirty="0">
                <a:sym typeface="Symbol" panose="05050102010706020507" pitchFamily="18" charset="2"/>
              </a:rPr>
              <a:t> proportion in the population</a:t>
            </a:r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67F7A8-4408-76FE-950B-F9596D264799}"/>
              </a:ext>
            </a:extLst>
          </p:cNvPr>
          <p:cNvGrpSpPr/>
          <p:nvPr/>
        </p:nvGrpSpPr>
        <p:grpSpPr>
          <a:xfrm>
            <a:off x="533400" y="2254912"/>
            <a:ext cx="6959443" cy="4284000"/>
            <a:chOff x="990600" y="2254912"/>
            <a:chExt cx="6959443" cy="4284000"/>
          </a:xfrm>
        </p:grpSpPr>
        <p:pic>
          <p:nvPicPr>
            <p:cNvPr id="5" name="Picture 4" descr="A newspaper with a group of candles&#10;&#10;Description automatically generated">
              <a:extLst>
                <a:ext uri="{FF2B5EF4-FFF2-40B4-BE49-F238E27FC236}">
                  <a16:creationId xmlns:a16="http://schemas.microsoft.com/office/drawing/2014/main" id="{49980FCA-BCC5-43DC-1527-196E96A3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254912"/>
              <a:ext cx="6959443" cy="428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0E858-3ED5-41B0-1E52-8F0C71F2E900}"/>
                </a:ext>
              </a:extLst>
            </p:cNvPr>
            <p:cNvSpPr/>
            <p:nvPr/>
          </p:nvSpPr>
          <p:spPr>
            <a:xfrm>
              <a:off x="5638800" y="5486400"/>
              <a:ext cx="1143000" cy="6873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95536-41FE-80B9-6E0A-EFB7272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4" y="1898959"/>
            <a:ext cx="2390476" cy="145714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8A179-0A50-13FB-DA8C-FB6E225744F2}"/>
              </a:ext>
            </a:extLst>
          </p:cNvPr>
          <p:cNvCxnSpPr/>
          <p:nvPr/>
        </p:nvCxnSpPr>
        <p:spPr>
          <a:xfrm flipV="1">
            <a:off x="5791200" y="3429000"/>
            <a:ext cx="990600" cy="2057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17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295B-6491-6CDD-80D4-339A7DBE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1630362"/>
          </a:xfrm>
        </p:spPr>
        <p:txBody>
          <a:bodyPr>
            <a:normAutofit/>
          </a:bodyPr>
          <a:lstStyle/>
          <a:p>
            <a:r>
              <a:rPr lang="en-CA" i="1" dirty="0"/>
              <a:t>Star</a:t>
            </a:r>
            <a:r>
              <a:rPr lang="en-CA" dirty="0"/>
              <a:t> gets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6A4F2-F76D-F87C-3BFC-61A8B5B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newspaper with a person in a suit&#10;&#10;Description automatically generated">
            <a:extLst>
              <a:ext uri="{FF2B5EF4-FFF2-40B4-BE49-F238E27FC236}">
                <a16:creationId xmlns:a16="http://schemas.microsoft.com/office/drawing/2014/main" id="{47BAB91A-DECA-CDDC-CFEE-985625A3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33400"/>
            <a:ext cx="4885714" cy="55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65823-C76E-49C9-E3CE-9E4C13460B9F}"/>
              </a:ext>
            </a:extLst>
          </p:cNvPr>
          <p:cNvSpPr txBox="1"/>
          <p:nvPr/>
        </p:nvSpPr>
        <p:spPr>
          <a:xfrm>
            <a:off x="457200" y="2286000"/>
            <a:ext cx="3352800" cy="1323439"/>
          </a:xfrm>
          <a:custGeom>
            <a:avLst/>
            <a:gdLst>
              <a:gd name="connsiteX0" fmla="*/ 0 w 3352800"/>
              <a:gd name="connsiteY0" fmla="*/ 0 h 1323439"/>
              <a:gd name="connsiteX1" fmla="*/ 491744 w 3352800"/>
              <a:gd name="connsiteY1" fmla="*/ 0 h 1323439"/>
              <a:gd name="connsiteX2" fmla="*/ 1084072 w 3352800"/>
              <a:gd name="connsiteY2" fmla="*/ 0 h 1323439"/>
              <a:gd name="connsiteX3" fmla="*/ 1609344 w 3352800"/>
              <a:gd name="connsiteY3" fmla="*/ 0 h 1323439"/>
              <a:gd name="connsiteX4" fmla="*/ 2101088 w 3352800"/>
              <a:gd name="connsiteY4" fmla="*/ 0 h 1323439"/>
              <a:gd name="connsiteX5" fmla="*/ 2693416 w 3352800"/>
              <a:gd name="connsiteY5" fmla="*/ 0 h 1323439"/>
              <a:gd name="connsiteX6" fmla="*/ 3352800 w 3352800"/>
              <a:gd name="connsiteY6" fmla="*/ 0 h 1323439"/>
              <a:gd name="connsiteX7" fmla="*/ 3352800 w 3352800"/>
              <a:gd name="connsiteY7" fmla="*/ 441146 h 1323439"/>
              <a:gd name="connsiteX8" fmla="*/ 3352800 w 3352800"/>
              <a:gd name="connsiteY8" fmla="*/ 855824 h 1323439"/>
              <a:gd name="connsiteX9" fmla="*/ 3352800 w 3352800"/>
              <a:gd name="connsiteY9" fmla="*/ 1323439 h 1323439"/>
              <a:gd name="connsiteX10" fmla="*/ 2861056 w 3352800"/>
              <a:gd name="connsiteY10" fmla="*/ 1323439 h 1323439"/>
              <a:gd name="connsiteX11" fmla="*/ 2402840 w 3352800"/>
              <a:gd name="connsiteY11" fmla="*/ 1323439 h 1323439"/>
              <a:gd name="connsiteX12" fmla="*/ 1810512 w 3352800"/>
              <a:gd name="connsiteY12" fmla="*/ 1323439 h 1323439"/>
              <a:gd name="connsiteX13" fmla="*/ 1318768 w 3352800"/>
              <a:gd name="connsiteY13" fmla="*/ 1323439 h 1323439"/>
              <a:gd name="connsiteX14" fmla="*/ 726440 w 3352800"/>
              <a:gd name="connsiteY14" fmla="*/ 1323439 h 1323439"/>
              <a:gd name="connsiteX15" fmla="*/ 0 w 3352800"/>
              <a:gd name="connsiteY15" fmla="*/ 1323439 h 1323439"/>
              <a:gd name="connsiteX16" fmla="*/ 0 w 3352800"/>
              <a:gd name="connsiteY16" fmla="*/ 895527 h 1323439"/>
              <a:gd name="connsiteX17" fmla="*/ 0 w 3352800"/>
              <a:gd name="connsiteY17" fmla="*/ 441146 h 1323439"/>
              <a:gd name="connsiteX18" fmla="*/ 0 w 3352800"/>
              <a:gd name="connsiteY18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52800" h="1323439" fill="none" extrusionOk="0">
                <a:moveTo>
                  <a:pt x="0" y="0"/>
                </a:moveTo>
                <a:cubicBezTo>
                  <a:pt x="179983" y="-6435"/>
                  <a:pt x="319886" y="50475"/>
                  <a:pt x="491744" y="0"/>
                </a:cubicBezTo>
                <a:cubicBezTo>
                  <a:pt x="663602" y="-50475"/>
                  <a:pt x="951506" y="2741"/>
                  <a:pt x="1084072" y="0"/>
                </a:cubicBezTo>
                <a:cubicBezTo>
                  <a:pt x="1216638" y="-2741"/>
                  <a:pt x="1482737" y="57376"/>
                  <a:pt x="1609344" y="0"/>
                </a:cubicBezTo>
                <a:cubicBezTo>
                  <a:pt x="1735951" y="-57376"/>
                  <a:pt x="1862756" y="49948"/>
                  <a:pt x="2101088" y="0"/>
                </a:cubicBezTo>
                <a:cubicBezTo>
                  <a:pt x="2339420" y="-49948"/>
                  <a:pt x="2538065" y="9504"/>
                  <a:pt x="2693416" y="0"/>
                </a:cubicBezTo>
                <a:cubicBezTo>
                  <a:pt x="2848767" y="-9504"/>
                  <a:pt x="3083482" y="75253"/>
                  <a:pt x="3352800" y="0"/>
                </a:cubicBezTo>
                <a:cubicBezTo>
                  <a:pt x="3392891" y="153536"/>
                  <a:pt x="3337642" y="352644"/>
                  <a:pt x="3352800" y="441146"/>
                </a:cubicBezTo>
                <a:cubicBezTo>
                  <a:pt x="3367958" y="529648"/>
                  <a:pt x="3315897" y="762482"/>
                  <a:pt x="3352800" y="855824"/>
                </a:cubicBezTo>
                <a:cubicBezTo>
                  <a:pt x="3389703" y="949166"/>
                  <a:pt x="3347480" y="1125011"/>
                  <a:pt x="3352800" y="1323439"/>
                </a:cubicBezTo>
                <a:cubicBezTo>
                  <a:pt x="3142339" y="1326544"/>
                  <a:pt x="3071824" y="1267953"/>
                  <a:pt x="2861056" y="1323439"/>
                </a:cubicBezTo>
                <a:cubicBezTo>
                  <a:pt x="2650288" y="1378925"/>
                  <a:pt x="2624390" y="1295806"/>
                  <a:pt x="2402840" y="1323439"/>
                </a:cubicBezTo>
                <a:cubicBezTo>
                  <a:pt x="2181290" y="1351072"/>
                  <a:pt x="2006601" y="1268331"/>
                  <a:pt x="1810512" y="1323439"/>
                </a:cubicBezTo>
                <a:cubicBezTo>
                  <a:pt x="1614423" y="1378547"/>
                  <a:pt x="1459717" y="1272874"/>
                  <a:pt x="1318768" y="1323439"/>
                </a:cubicBezTo>
                <a:cubicBezTo>
                  <a:pt x="1177819" y="1374004"/>
                  <a:pt x="1020229" y="1319580"/>
                  <a:pt x="726440" y="1323439"/>
                </a:cubicBezTo>
                <a:cubicBezTo>
                  <a:pt x="432651" y="1327298"/>
                  <a:pt x="248132" y="1298875"/>
                  <a:pt x="0" y="1323439"/>
                </a:cubicBezTo>
                <a:cubicBezTo>
                  <a:pt x="-43716" y="1208119"/>
                  <a:pt x="17980" y="1007374"/>
                  <a:pt x="0" y="895527"/>
                </a:cubicBezTo>
                <a:cubicBezTo>
                  <a:pt x="-17980" y="783680"/>
                  <a:pt x="46932" y="658876"/>
                  <a:pt x="0" y="441146"/>
                </a:cubicBezTo>
                <a:cubicBezTo>
                  <a:pt x="-46932" y="223416"/>
                  <a:pt x="159" y="169037"/>
                  <a:pt x="0" y="0"/>
                </a:cubicBezTo>
                <a:close/>
              </a:path>
              <a:path w="3352800" h="1323439" stroke="0" extrusionOk="0">
                <a:moveTo>
                  <a:pt x="0" y="0"/>
                </a:moveTo>
                <a:cubicBezTo>
                  <a:pt x="114673" y="-2613"/>
                  <a:pt x="392929" y="25541"/>
                  <a:pt x="525272" y="0"/>
                </a:cubicBezTo>
                <a:cubicBezTo>
                  <a:pt x="657615" y="-25541"/>
                  <a:pt x="864236" y="4191"/>
                  <a:pt x="983488" y="0"/>
                </a:cubicBezTo>
                <a:cubicBezTo>
                  <a:pt x="1102740" y="-4191"/>
                  <a:pt x="1410230" y="17066"/>
                  <a:pt x="1609344" y="0"/>
                </a:cubicBezTo>
                <a:cubicBezTo>
                  <a:pt x="1808458" y="-17066"/>
                  <a:pt x="1977495" y="37297"/>
                  <a:pt x="2134616" y="0"/>
                </a:cubicBezTo>
                <a:cubicBezTo>
                  <a:pt x="2291737" y="-37297"/>
                  <a:pt x="2481941" y="9644"/>
                  <a:pt x="2659888" y="0"/>
                </a:cubicBezTo>
                <a:cubicBezTo>
                  <a:pt x="2837835" y="-9644"/>
                  <a:pt x="3027678" y="29707"/>
                  <a:pt x="3352800" y="0"/>
                </a:cubicBezTo>
                <a:cubicBezTo>
                  <a:pt x="3375284" y="183491"/>
                  <a:pt x="3334535" y="296349"/>
                  <a:pt x="3352800" y="414678"/>
                </a:cubicBezTo>
                <a:cubicBezTo>
                  <a:pt x="3371065" y="533007"/>
                  <a:pt x="3304627" y="687784"/>
                  <a:pt x="3352800" y="855824"/>
                </a:cubicBezTo>
                <a:cubicBezTo>
                  <a:pt x="3400973" y="1023864"/>
                  <a:pt x="3344060" y="1167073"/>
                  <a:pt x="3352800" y="1323439"/>
                </a:cubicBezTo>
                <a:cubicBezTo>
                  <a:pt x="3114771" y="1334548"/>
                  <a:pt x="3050624" y="1284956"/>
                  <a:pt x="2861056" y="1323439"/>
                </a:cubicBezTo>
                <a:cubicBezTo>
                  <a:pt x="2671488" y="1361922"/>
                  <a:pt x="2509744" y="1281581"/>
                  <a:pt x="2302256" y="1323439"/>
                </a:cubicBezTo>
                <a:cubicBezTo>
                  <a:pt x="2094768" y="1365297"/>
                  <a:pt x="2012642" y="1264623"/>
                  <a:pt x="1776984" y="1323439"/>
                </a:cubicBezTo>
                <a:cubicBezTo>
                  <a:pt x="1541326" y="1382255"/>
                  <a:pt x="1459589" y="1267102"/>
                  <a:pt x="1151128" y="1323439"/>
                </a:cubicBezTo>
                <a:cubicBezTo>
                  <a:pt x="842667" y="1379776"/>
                  <a:pt x="777192" y="1257214"/>
                  <a:pt x="525272" y="1323439"/>
                </a:cubicBezTo>
                <a:cubicBezTo>
                  <a:pt x="273352" y="1389664"/>
                  <a:pt x="179397" y="1315904"/>
                  <a:pt x="0" y="1323439"/>
                </a:cubicBezTo>
                <a:cubicBezTo>
                  <a:pt x="-34981" y="1227726"/>
                  <a:pt x="13035" y="1091221"/>
                  <a:pt x="0" y="882293"/>
                </a:cubicBezTo>
                <a:cubicBezTo>
                  <a:pt x="-13035" y="673365"/>
                  <a:pt x="46492" y="556244"/>
                  <a:pt x="0" y="454381"/>
                </a:cubicBezTo>
                <a:cubicBezTo>
                  <a:pt x="-46492" y="352518"/>
                  <a:pt x="6513" y="18509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2000" dirty="0"/>
              <a:t>Among the most satisfying outcomes for data journalists is when their stories lead to concrete </a:t>
            </a:r>
            <a:r>
              <a:rPr lang="en-CA" sz="2000" dirty="0">
                <a:solidFill>
                  <a:srgbClr val="0070C0"/>
                </a:solidFill>
              </a:rPr>
              <a:t>attention</a:t>
            </a:r>
            <a:r>
              <a:rPr lang="en-CA" sz="2000" dirty="0"/>
              <a:t> &amp; </a:t>
            </a:r>
            <a:r>
              <a:rPr lang="en-CA" sz="2000" dirty="0">
                <a:solidFill>
                  <a:srgbClr val="0070C0"/>
                </a:solidFill>
              </a:rPr>
              <a:t>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663B6-7CAE-A6C5-24B4-495A1C3B7629}"/>
              </a:ext>
            </a:extLst>
          </p:cNvPr>
          <p:cNvSpPr txBox="1"/>
          <p:nvPr/>
        </p:nvSpPr>
        <p:spPr>
          <a:xfrm>
            <a:off x="1524000" y="5257800"/>
            <a:ext cx="21336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Front page editorials are reserved for big events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44358E-936C-73BF-CFE5-263D968A7BA4}"/>
              </a:ext>
            </a:extLst>
          </p:cNvPr>
          <p:cNvCxnSpPr/>
          <p:nvPr/>
        </p:nvCxnSpPr>
        <p:spPr>
          <a:xfrm flipV="1">
            <a:off x="3810000" y="5105400"/>
            <a:ext cx="11430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5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9F3-7DA9-6187-CAF4-63CDF94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2011362"/>
          </a:xfrm>
        </p:spPr>
        <p:txBody>
          <a:bodyPr>
            <a:normAutofit fontScale="90000"/>
          </a:bodyPr>
          <a:lstStyle/>
          <a:p>
            <a:r>
              <a:rPr lang="en-CA" dirty="0"/>
              <a:t>But not without pushback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17323-5771-5BB4-AA1A-2FD229E4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A newspaper article with a person in a suit&#10;&#10;Description automatically generated">
            <a:extLst>
              <a:ext uri="{FF2B5EF4-FFF2-40B4-BE49-F238E27FC236}">
                <a16:creationId xmlns:a16="http://schemas.microsoft.com/office/drawing/2014/main" id="{FD11B8FA-F314-B278-B47E-AFFA1842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6706"/>
            <a:ext cx="5031400" cy="6076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639D60-EB45-A4DB-B7A7-5643182B2D79}"/>
              </a:ext>
            </a:extLst>
          </p:cNvPr>
          <p:cNvSpPr/>
          <p:nvPr/>
        </p:nvSpPr>
        <p:spPr>
          <a:xfrm>
            <a:off x="5029200" y="5208294"/>
            <a:ext cx="1676400" cy="1268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AA472-B76D-3C1E-616C-06DB642D388B}"/>
              </a:ext>
            </a:extLst>
          </p:cNvPr>
          <p:cNvSpPr txBox="1"/>
          <p:nvPr/>
        </p:nvSpPr>
        <p:spPr>
          <a:xfrm>
            <a:off x="455000" y="5103674"/>
            <a:ext cx="2438400" cy="1169551"/>
          </a:xfrm>
          <a:custGeom>
            <a:avLst/>
            <a:gdLst>
              <a:gd name="connsiteX0" fmla="*/ 0 w 2438400"/>
              <a:gd name="connsiteY0" fmla="*/ 0 h 1169551"/>
              <a:gd name="connsiteX1" fmla="*/ 536448 w 2438400"/>
              <a:gd name="connsiteY1" fmla="*/ 0 h 1169551"/>
              <a:gd name="connsiteX2" fmla="*/ 1048512 w 2438400"/>
              <a:gd name="connsiteY2" fmla="*/ 0 h 1169551"/>
              <a:gd name="connsiteX3" fmla="*/ 1560576 w 2438400"/>
              <a:gd name="connsiteY3" fmla="*/ 0 h 1169551"/>
              <a:gd name="connsiteX4" fmla="*/ 1975104 w 2438400"/>
              <a:gd name="connsiteY4" fmla="*/ 0 h 1169551"/>
              <a:gd name="connsiteX5" fmla="*/ 2438400 w 2438400"/>
              <a:gd name="connsiteY5" fmla="*/ 0 h 1169551"/>
              <a:gd name="connsiteX6" fmla="*/ 2438400 w 2438400"/>
              <a:gd name="connsiteY6" fmla="*/ 596471 h 1169551"/>
              <a:gd name="connsiteX7" fmla="*/ 2438400 w 2438400"/>
              <a:gd name="connsiteY7" fmla="*/ 1169551 h 1169551"/>
              <a:gd name="connsiteX8" fmla="*/ 1950720 w 2438400"/>
              <a:gd name="connsiteY8" fmla="*/ 1169551 h 1169551"/>
              <a:gd name="connsiteX9" fmla="*/ 1536192 w 2438400"/>
              <a:gd name="connsiteY9" fmla="*/ 1169551 h 1169551"/>
              <a:gd name="connsiteX10" fmla="*/ 1121664 w 2438400"/>
              <a:gd name="connsiteY10" fmla="*/ 1169551 h 1169551"/>
              <a:gd name="connsiteX11" fmla="*/ 609600 w 2438400"/>
              <a:gd name="connsiteY11" fmla="*/ 1169551 h 1169551"/>
              <a:gd name="connsiteX12" fmla="*/ 0 w 2438400"/>
              <a:gd name="connsiteY12" fmla="*/ 1169551 h 1169551"/>
              <a:gd name="connsiteX13" fmla="*/ 0 w 2438400"/>
              <a:gd name="connsiteY13" fmla="*/ 561384 h 1169551"/>
              <a:gd name="connsiteX14" fmla="*/ 0 w 2438400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169551" fill="none" extrusionOk="0">
                <a:moveTo>
                  <a:pt x="0" y="0"/>
                </a:moveTo>
                <a:cubicBezTo>
                  <a:pt x="147775" y="-31597"/>
                  <a:pt x="364476" y="17893"/>
                  <a:pt x="536448" y="0"/>
                </a:cubicBezTo>
                <a:cubicBezTo>
                  <a:pt x="708420" y="-17893"/>
                  <a:pt x="840264" y="38194"/>
                  <a:pt x="1048512" y="0"/>
                </a:cubicBezTo>
                <a:cubicBezTo>
                  <a:pt x="1256760" y="-38194"/>
                  <a:pt x="1394973" y="49694"/>
                  <a:pt x="1560576" y="0"/>
                </a:cubicBezTo>
                <a:cubicBezTo>
                  <a:pt x="1726179" y="-49694"/>
                  <a:pt x="1777893" y="8207"/>
                  <a:pt x="1975104" y="0"/>
                </a:cubicBezTo>
                <a:cubicBezTo>
                  <a:pt x="2172315" y="-8207"/>
                  <a:pt x="2338756" y="54377"/>
                  <a:pt x="2438400" y="0"/>
                </a:cubicBezTo>
                <a:cubicBezTo>
                  <a:pt x="2440839" y="272808"/>
                  <a:pt x="2431337" y="389041"/>
                  <a:pt x="2438400" y="596471"/>
                </a:cubicBezTo>
                <a:cubicBezTo>
                  <a:pt x="2445463" y="803901"/>
                  <a:pt x="2376869" y="1004325"/>
                  <a:pt x="2438400" y="1169551"/>
                </a:cubicBezTo>
                <a:cubicBezTo>
                  <a:pt x="2338815" y="1215067"/>
                  <a:pt x="2148034" y="1149580"/>
                  <a:pt x="1950720" y="1169551"/>
                </a:cubicBezTo>
                <a:cubicBezTo>
                  <a:pt x="1753406" y="1189522"/>
                  <a:pt x="1711243" y="1161002"/>
                  <a:pt x="1536192" y="1169551"/>
                </a:cubicBezTo>
                <a:cubicBezTo>
                  <a:pt x="1361141" y="1178100"/>
                  <a:pt x="1228506" y="1158233"/>
                  <a:pt x="1121664" y="1169551"/>
                </a:cubicBezTo>
                <a:cubicBezTo>
                  <a:pt x="1014822" y="1180869"/>
                  <a:pt x="737481" y="1135408"/>
                  <a:pt x="609600" y="1169551"/>
                </a:cubicBezTo>
                <a:cubicBezTo>
                  <a:pt x="481719" y="1203694"/>
                  <a:pt x="278576" y="1118179"/>
                  <a:pt x="0" y="1169551"/>
                </a:cubicBezTo>
                <a:cubicBezTo>
                  <a:pt x="-60745" y="990811"/>
                  <a:pt x="45122" y="831060"/>
                  <a:pt x="0" y="561384"/>
                </a:cubicBezTo>
                <a:cubicBezTo>
                  <a:pt x="-45122" y="291708"/>
                  <a:pt x="20185" y="139437"/>
                  <a:pt x="0" y="0"/>
                </a:cubicBezTo>
                <a:close/>
              </a:path>
              <a:path w="2438400" h="1169551" stroke="0" extrusionOk="0">
                <a:moveTo>
                  <a:pt x="0" y="0"/>
                </a:moveTo>
                <a:cubicBezTo>
                  <a:pt x="129870" y="-27241"/>
                  <a:pt x="319419" y="12008"/>
                  <a:pt x="463296" y="0"/>
                </a:cubicBezTo>
                <a:cubicBezTo>
                  <a:pt x="607173" y="-12008"/>
                  <a:pt x="771866" y="8214"/>
                  <a:pt x="877824" y="0"/>
                </a:cubicBezTo>
                <a:cubicBezTo>
                  <a:pt x="983782" y="-8214"/>
                  <a:pt x="1204859" y="17066"/>
                  <a:pt x="1414272" y="0"/>
                </a:cubicBezTo>
                <a:cubicBezTo>
                  <a:pt x="1623685" y="-17066"/>
                  <a:pt x="1703277" y="15473"/>
                  <a:pt x="1877568" y="0"/>
                </a:cubicBezTo>
                <a:cubicBezTo>
                  <a:pt x="2051859" y="-15473"/>
                  <a:pt x="2254362" y="16594"/>
                  <a:pt x="2438400" y="0"/>
                </a:cubicBezTo>
                <a:cubicBezTo>
                  <a:pt x="2477514" y="204061"/>
                  <a:pt x="2409390" y="372047"/>
                  <a:pt x="2438400" y="608167"/>
                </a:cubicBezTo>
                <a:cubicBezTo>
                  <a:pt x="2467410" y="844287"/>
                  <a:pt x="2423281" y="1028222"/>
                  <a:pt x="2438400" y="1169551"/>
                </a:cubicBezTo>
                <a:cubicBezTo>
                  <a:pt x="2315834" y="1189574"/>
                  <a:pt x="2134582" y="1152820"/>
                  <a:pt x="1950720" y="1169551"/>
                </a:cubicBezTo>
                <a:cubicBezTo>
                  <a:pt x="1766858" y="1186282"/>
                  <a:pt x="1687891" y="1138797"/>
                  <a:pt x="1536192" y="1169551"/>
                </a:cubicBezTo>
                <a:cubicBezTo>
                  <a:pt x="1384493" y="1200305"/>
                  <a:pt x="1158068" y="1137895"/>
                  <a:pt x="1048512" y="1169551"/>
                </a:cubicBezTo>
                <a:cubicBezTo>
                  <a:pt x="938956" y="1201207"/>
                  <a:pt x="690578" y="1148419"/>
                  <a:pt x="560832" y="1169551"/>
                </a:cubicBezTo>
                <a:cubicBezTo>
                  <a:pt x="431086" y="1190683"/>
                  <a:pt x="269835" y="1131949"/>
                  <a:pt x="0" y="1169551"/>
                </a:cubicBezTo>
                <a:cubicBezTo>
                  <a:pt x="-26984" y="979932"/>
                  <a:pt x="23845" y="817146"/>
                  <a:pt x="0" y="561384"/>
                </a:cubicBezTo>
                <a:cubicBezTo>
                  <a:pt x="-23845" y="305622"/>
                  <a:pt x="3087" y="259886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15875">
            <a:solidFill>
              <a:schemeClr val="bg2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“many factors other than skin color affect how one is treated, but the effect of skin colour was </a:t>
            </a:r>
            <a:r>
              <a:rPr lang="en-CA" sz="1400" dirty="0">
                <a:solidFill>
                  <a:srgbClr val="0070C0"/>
                </a:solidFill>
              </a:rPr>
              <a:t>persistent</a:t>
            </a:r>
            <a:r>
              <a:rPr lang="en-CA" sz="1400" dirty="0"/>
              <a:t> and cannot be dismissed”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E52B6-864F-7B64-074F-70331BBA590D}"/>
              </a:ext>
            </a:extLst>
          </p:cNvPr>
          <p:cNvCxnSpPr/>
          <p:nvPr/>
        </p:nvCxnSpPr>
        <p:spPr>
          <a:xfrm flipH="1" flipV="1">
            <a:off x="2971800" y="5562600"/>
            <a:ext cx="20574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99EFF0-B433-1D83-0C5F-304851F422D5}"/>
              </a:ext>
            </a:extLst>
          </p:cNvPr>
          <p:cNvSpPr txBox="1"/>
          <p:nvPr/>
        </p:nvSpPr>
        <p:spPr>
          <a:xfrm>
            <a:off x="4572000" y="183540"/>
            <a:ext cx="3812200" cy="646331"/>
          </a:xfrm>
          <a:custGeom>
            <a:avLst/>
            <a:gdLst>
              <a:gd name="connsiteX0" fmla="*/ 0 w 3812200"/>
              <a:gd name="connsiteY0" fmla="*/ 0 h 646331"/>
              <a:gd name="connsiteX1" fmla="*/ 468356 w 3812200"/>
              <a:gd name="connsiteY1" fmla="*/ 0 h 646331"/>
              <a:gd name="connsiteX2" fmla="*/ 1051078 w 3812200"/>
              <a:gd name="connsiteY2" fmla="*/ 0 h 646331"/>
              <a:gd name="connsiteX3" fmla="*/ 1557556 w 3812200"/>
              <a:gd name="connsiteY3" fmla="*/ 0 h 646331"/>
              <a:gd name="connsiteX4" fmla="*/ 2025912 w 3812200"/>
              <a:gd name="connsiteY4" fmla="*/ 0 h 646331"/>
              <a:gd name="connsiteX5" fmla="*/ 2608634 w 3812200"/>
              <a:gd name="connsiteY5" fmla="*/ 0 h 646331"/>
              <a:gd name="connsiteX6" fmla="*/ 3153234 w 3812200"/>
              <a:gd name="connsiteY6" fmla="*/ 0 h 646331"/>
              <a:gd name="connsiteX7" fmla="*/ 3812200 w 3812200"/>
              <a:gd name="connsiteY7" fmla="*/ 0 h 646331"/>
              <a:gd name="connsiteX8" fmla="*/ 3812200 w 3812200"/>
              <a:gd name="connsiteY8" fmla="*/ 336092 h 646331"/>
              <a:gd name="connsiteX9" fmla="*/ 3812200 w 3812200"/>
              <a:gd name="connsiteY9" fmla="*/ 646331 h 646331"/>
              <a:gd name="connsiteX10" fmla="*/ 3343844 w 3812200"/>
              <a:gd name="connsiteY10" fmla="*/ 646331 h 646331"/>
              <a:gd name="connsiteX11" fmla="*/ 2913610 w 3812200"/>
              <a:gd name="connsiteY11" fmla="*/ 646331 h 646331"/>
              <a:gd name="connsiteX12" fmla="*/ 2330888 w 3812200"/>
              <a:gd name="connsiteY12" fmla="*/ 646331 h 646331"/>
              <a:gd name="connsiteX13" fmla="*/ 1862532 w 3812200"/>
              <a:gd name="connsiteY13" fmla="*/ 646331 h 646331"/>
              <a:gd name="connsiteX14" fmla="*/ 1279810 w 3812200"/>
              <a:gd name="connsiteY14" fmla="*/ 646331 h 646331"/>
              <a:gd name="connsiteX15" fmla="*/ 658966 w 3812200"/>
              <a:gd name="connsiteY15" fmla="*/ 646331 h 646331"/>
              <a:gd name="connsiteX16" fmla="*/ 0 w 3812200"/>
              <a:gd name="connsiteY16" fmla="*/ 646331 h 646331"/>
              <a:gd name="connsiteX17" fmla="*/ 0 w 3812200"/>
              <a:gd name="connsiteY17" fmla="*/ 310239 h 646331"/>
              <a:gd name="connsiteX18" fmla="*/ 0 w 3812200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2200" h="646331" fill="none" extrusionOk="0">
                <a:moveTo>
                  <a:pt x="0" y="0"/>
                </a:moveTo>
                <a:cubicBezTo>
                  <a:pt x="132136" y="-21587"/>
                  <a:pt x="241599" y="40746"/>
                  <a:pt x="468356" y="0"/>
                </a:cubicBezTo>
                <a:cubicBezTo>
                  <a:pt x="695113" y="-40746"/>
                  <a:pt x="858111" y="12413"/>
                  <a:pt x="1051078" y="0"/>
                </a:cubicBezTo>
                <a:cubicBezTo>
                  <a:pt x="1244045" y="-12413"/>
                  <a:pt x="1378261" y="40711"/>
                  <a:pt x="1557556" y="0"/>
                </a:cubicBezTo>
                <a:cubicBezTo>
                  <a:pt x="1736851" y="-40711"/>
                  <a:pt x="1872997" y="3246"/>
                  <a:pt x="2025912" y="0"/>
                </a:cubicBezTo>
                <a:cubicBezTo>
                  <a:pt x="2178827" y="-3246"/>
                  <a:pt x="2439062" y="26512"/>
                  <a:pt x="2608634" y="0"/>
                </a:cubicBezTo>
                <a:cubicBezTo>
                  <a:pt x="2778206" y="-26512"/>
                  <a:pt x="2888172" y="62724"/>
                  <a:pt x="3153234" y="0"/>
                </a:cubicBezTo>
                <a:cubicBezTo>
                  <a:pt x="3418296" y="-62724"/>
                  <a:pt x="3651189" y="28660"/>
                  <a:pt x="3812200" y="0"/>
                </a:cubicBezTo>
                <a:cubicBezTo>
                  <a:pt x="3845027" y="107996"/>
                  <a:pt x="3799784" y="256335"/>
                  <a:pt x="3812200" y="336092"/>
                </a:cubicBezTo>
                <a:cubicBezTo>
                  <a:pt x="3824616" y="415849"/>
                  <a:pt x="3784734" y="574113"/>
                  <a:pt x="3812200" y="646331"/>
                </a:cubicBezTo>
                <a:cubicBezTo>
                  <a:pt x="3689634" y="646466"/>
                  <a:pt x="3576854" y="619505"/>
                  <a:pt x="3343844" y="646331"/>
                </a:cubicBezTo>
                <a:cubicBezTo>
                  <a:pt x="3110834" y="673157"/>
                  <a:pt x="3018287" y="616573"/>
                  <a:pt x="2913610" y="646331"/>
                </a:cubicBezTo>
                <a:cubicBezTo>
                  <a:pt x="2808933" y="676089"/>
                  <a:pt x="2487973" y="642623"/>
                  <a:pt x="2330888" y="646331"/>
                </a:cubicBezTo>
                <a:cubicBezTo>
                  <a:pt x="2173803" y="650039"/>
                  <a:pt x="1969144" y="615349"/>
                  <a:pt x="1862532" y="646331"/>
                </a:cubicBezTo>
                <a:cubicBezTo>
                  <a:pt x="1755920" y="677313"/>
                  <a:pt x="1492819" y="622686"/>
                  <a:pt x="1279810" y="646331"/>
                </a:cubicBezTo>
                <a:cubicBezTo>
                  <a:pt x="1066801" y="669976"/>
                  <a:pt x="963755" y="614946"/>
                  <a:pt x="658966" y="646331"/>
                </a:cubicBezTo>
                <a:cubicBezTo>
                  <a:pt x="354177" y="677716"/>
                  <a:pt x="191839" y="617295"/>
                  <a:pt x="0" y="646331"/>
                </a:cubicBezTo>
                <a:cubicBezTo>
                  <a:pt x="-28048" y="499536"/>
                  <a:pt x="7484" y="409848"/>
                  <a:pt x="0" y="310239"/>
                </a:cubicBezTo>
                <a:cubicBezTo>
                  <a:pt x="-7484" y="210630"/>
                  <a:pt x="17583" y="154908"/>
                  <a:pt x="0" y="0"/>
                </a:cubicBezTo>
                <a:close/>
              </a:path>
              <a:path w="3812200" h="646331" stroke="0" extrusionOk="0">
                <a:moveTo>
                  <a:pt x="0" y="0"/>
                </a:moveTo>
                <a:cubicBezTo>
                  <a:pt x="234472" y="-26314"/>
                  <a:pt x="391391" y="23728"/>
                  <a:pt x="506478" y="0"/>
                </a:cubicBezTo>
                <a:cubicBezTo>
                  <a:pt x="621565" y="-23728"/>
                  <a:pt x="748449" y="23682"/>
                  <a:pt x="936712" y="0"/>
                </a:cubicBezTo>
                <a:cubicBezTo>
                  <a:pt x="1124975" y="-23682"/>
                  <a:pt x="1325518" y="11593"/>
                  <a:pt x="1557556" y="0"/>
                </a:cubicBezTo>
                <a:cubicBezTo>
                  <a:pt x="1789594" y="-11593"/>
                  <a:pt x="1923105" y="53775"/>
                  <a:pt x="2064034" y="0"/>
                </a:cubicBezTo>
                <a:cubicBezTo>
                  <a:pt x="2204963" y="-53775"/>
                  <a:pt x="2324536" y="20210"/>
                  <a:pt x="2570512" y="0"/>
                </a:cubicBezTo>
                <a:cubicBezTo>
                  <a:pt x="2816488" y="-20210"/>
                  <a:pt x="3052617" y="27393"/>
                  <a:pt x="3191356" y="0"/>
                </a:cubicBezTo>
                <a:cubicBezTo>
                  <a:pt x="3330095" y="-27393"/>
                  <a:pt x="3623305" y="35391"/>
                  <a:pt x="3812200" y="0"/>
                </a:cubicBezTo>
                <a:cubicBezTo>
                  <a:pt x="3840181" y="150841"/>
                  <a:pt x="3784518" y="187854"/>
                  <a:pt x="3812200" y="336092"/>
                </a:cubicBezTo>
                <a:cubicBezTo>
                  <a:pt x="3839882" y="484330"/>
                  <a:pt x="3788153" y="513455"/>
                  <a:pt x="3812200" y="646331"/>
                </a:cubicBezTo>
                <a:cubicBezTo>
                  <a:pt x="3680820" y="686629"/>
                  <a:pt x="3547053" y="601701"/>
                  <a:pt x="3343844" y="646331"/>
                </a:cubicBezTo>
                <a:cubicBezTo>
                  <a:pt x="3140635" y="690961"/>
                  <a:pt x="3055040" y="608697"/>
                  <a:pt x="2799244" y="646331"/>
                </a:cubicBezTo>
                <a:cubicBezTo>
                  <a:pt x="2543448" y="683965"/>
                  <a:pt x="2468256" y="619011"/>
                  <a:pt x="2292766" y="646331"/>
                </a:cubicBezTo>
                <a:cubicBezTo>
                  <a:pt x="2117276" y="673651"/>
                  <a:pt x="1825165" y="592500"/>
                  <a:pt x="1671922" y="646331"/>
                </a:cubicBezTo>
                <a:cubicBezTo>
                  <a:pt x="1518679" y="700162"/>
                  <a:pt x="1260843" y="631171"/>
                  <a:pt x="1051078" y="646331"/>
                </a:cubicBezTo>
                <a:cubicBezTo>
                  <a:pt x="841313" y="661491"/>
                  <a:pt x="759155" y="592707"/>
                  <a:pt x="582722" y="646331"/>
                </a:cubicBezTo>
                <a:cubicBezTo>
                  <a:pt x="406289" y="699955"/>
                  <a:pt x="200598" y="645229"/>
                  <a:pt x="0" y="646331"/>
                </a:cubicBezTo>
                <a:cubicBezTo>
                  <a:pt x="-27191" y="490181"/>
                  <a:pt x="9927" y="438138"/>
                  <a:pt x="0" y="310239"/>
                </a:cubicBezTo>
                <a:cubicBezTo>
                  <a:pt x="-9927" y="182340"/>
                  <a:pt x="16951" y="132664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 7200 “members” = $375K / member</a:t>
            </a:r>
          </a:p>
          <a:p>
            <a:r>
              <a:rPr lang="en-CA" dirty="0"/>
              <a:t>Cops: 5120 + parking </a:t>
            </a:r>
            <a:r>
              <a:rPr lang="en-CA" dirty="0" err="1"/>
              <a:t>enf</a:t>
            </a:r>
            <a:r>
              <a:rPr lang="en-CA" dirty="0"/>
              <a:t> + cadets +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974A-59C2-8B5C-6506-D88BB74C6854}"/>
              </a:ext>
            </a:extLst>
          </p:cNvPr>
          <p:cNvSpPr txBox="1"/>
          <p:nvPr/>
        </p:nvSpPr>
        <p:spPr>
          <a:xfrm>
            <a:off x="455000" y="2667000"/>
            <a:ext cx="25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Goal? “Libel-chill to cause media to think twice…”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1CC63-282F-E55A-6E55-F90A80C07289}"/>
              </a:ext>
            </a:extLst>
          </p:cNvPr>
          <p:cNvSpPr txBox="1"/>
          <p:nvPr/>
        </p:nvSpPr>
        <p:spPr>
          <a:xfrm>
            <a:off x="455000" y="3581400"/>
            <a:ext cx="266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Judge: TOSSED!</a:t>
            </a:r>
          </a:p>
          <a:p>
            <a:r>
              <a:rPr lang="en-CA" dirty="0"/>
              <a:t>“You can’t libel an entire class”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EC46E0-9E7B-7A8E-00A0-27F41B3BD3C6}"/>
              </a:ext>
            </a:extLst>
          </p:cNvPr>
          <p:cNvCxnSpPr/>
          <p:nvPr/>
        </p:nvCxnSpPr>
        <p:spPr>
          <a:xfrm flipV="1">
            <a:off x="3962400" y="914400"/>
            <a:ext cx="9144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6768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505200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387CC-1B92-28F8-D04B-FB36029D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41" y="261200"/>
            <a:ext cx="1114257" cy="7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609B03-9697-A1AD-99C0-486ADBA60C4B}"/>
              </a:ext>
            </a:extLst>
          </p:cNvPr>
          <p:cNvSpPr/>
          <p:nvPr/>
        </p:nvSpPr>
        <p:spPr>
          <a:xfrm>
            <a:off x="3067664" y="1887813"/>
            <a:ext cx="838200" cy="4659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DA4174-2EF9-D7D0-A8BD-E226B31CEC84}"/>
              </a:ext>
            </a:extLst>
          </p:cNvPr>
          <p:cNvSpPr/>
          <p:nvPr/>
        </p:nvSpPr>
        <p:spPr>
          <a:xfrm>
            <a:off x="5715000" y="1911096"/>
            <a:ext cx="838200" cy="4659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325F6E-705C-88D2-AB50-6EEC5E280F37}"/>
              </a:ext>
            </a:extLst>
          </p:cNvPr>
          <p:cNvSpPr/>
          <p:nvPr/>
        </p:nvSpPr>
        <p:spPr>
          <a:xfrm>
            <a:off x="4419600" y="1911096"/>
            <a:ext cx="838200" cy="4659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  <p:pic>
        <p:nvPicPr>
          <p:cNvPr id="9" name="Picture 8" descr="A black and white text&#10;&#10;AI-generated content may be incorrect.">
            <a:extLst>
              <a:ext uri="{FF2B5EF4-FFF2-40B4-BE49-F238E27FC236}">
                <a16:creationId xmlns:a16="http://schemas.microsoft.com/office/drawing/2014/main" id="{FA689419-CC3B-BE5E-4A8A-41FF44E85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38" y="279389"/>
            <a:ext cx="715962" cy="715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A9F9A6-EC21-0479-98A1-93922AB506DF}"/>
              </a:ext>
            </a:extLst>
          </p:cNvPr>
          <p:cNvSpPr txBox="1"/>
          <p:nvPr/>
        </p:nvSpPr>
        <p:spPr>
          <a:xfrm>
            <a:off x="7506038" y="219998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2"/>
                </a:solidFill>
              </a:rPr>
              <a:t>diversity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91B71-F6F1-6EBF-2896-CFF8475283B2}"/>
              </a:ext>
            </a:extLst>
          </p:cNvPr>
          <p:cNvSpPr txBox="1"/>
          <p:nvPr/>
        </p:nvSpPr>
        <p:spPr>
          <a:xfrm>
            <a:off x="3429000" y="219998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2"/>
                </a:solidFill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2B8BA-20E1-484F-CA50-1E20B838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432664"/>
            <a:ext cx="714286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0ED-1674-B154-AAAB-12C5897F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249362"/>
          </a:xfrm>
        </p:spPr>
        <p:txBody>
          <a:bodyPr>
            <a:normAutofit fontScale="90000"/>
          </a:bodyPr>
          <a:lstStyle/>
          <a:p>
            <a:r>
              <a:rPr lang="en-CA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B19E0-8F66-260E-B64E-04A5C128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graph of a graph showing the cost of a health executable&#10;&#10;Description automatically generated with medium confidence">
            <a:extLst>
              <a:ext uri="{FF2B5EF4-FFF2-40B4-BE49-F238E27FC236}">
                <a16:creationId xmlns:a16="http://schemas.microsoft.com/office/drawing/2014/main" id="{5A07414D-4840-7AA3-B7DE-583C813A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9" y="609600"/>
            <a:ext cx="5371563" cy="58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2721F-5A77-9077-A70C-F0CD0D365471}"/>
              </a:ext>
            </a:extLst>
          </p:cNvPr>
          <p:cNvSpPr txBox="1"/>
          <p:nvPr/>
        </p:nvSpPr>
        <p:spPr>
          <a:xfrm>
            <a:off x="457200" y="22098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the main message of this chart?</a:t>
            </a:r>
          </a:p>
          <a:p>
            <a:endParaRPr lang="en-CA" dirty="0"/>
          </a:p>
          <a:p>
            <a:r>
              <a:rPr lang="en-CA" dirty="0"/>
              <a:t>Why is it effective?</a:t>
            </a:r>
          </a:p>
          <a:p>
            <a:endParaRPr lang="en-CA" dirty="0"/>
          </a:p>
          <a:p>
            <a:r>
              <a:rPr lang="en-CA" dirty="0"/>
              <a:t>Would using log expenditure be better or worse?</a:t>
            </a:r>
          </a:p>
        </p:txBody>
      </p:sp>
    </p:spTree>
    <p:extLst>
      <p:ext uri="{BB962C8B-B14F-4D97-AF65-F5344CB8AC3E}">
        <p14:creationId xmlns:p14="http://schemas.microsoft.com/office/powerpoint/2010/main" val="155648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Log scale </a:t>
            </a:r>
            <a:r>
              <a:rPr lang="en-US" dirty="0"/>
              <a:t>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/>
              <a:t>Labels</a:t>
            </a:r>
            <a:r>
              <a:rPr lang="en-US" dirty="0"/>
              <a:t>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</a:t>
            </a:r>
            <a:r>
              <a:rPr lang="en-US" b="1" dirty="0"/>
              <a:t>origin</a:t>
            </a:r>
            <a:r>
              <a:rPr lang="en-US" dirty="0"/>
              <a:t>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  <p:pic>
        <p:nvPicPr>
          <p:cNvPr id="7" name="Picture 6" descr="A screenshot of a screen shot of a globe&#10;&#10;Description automatically generated">
            <a:extLst>
              <a:ext uri="{FF2B5EF4-FFF2-40B4-BE49-F238E27FC236}">
                <a16:creationId xmlns:a16="http://schemas.microsoft.com/office/drawing/2014/main" id="{2C257179-1704-A3EB-E3EA-09FD9F0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68278"/>
            <a:ext cx="66323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E0B7-3AA7-96BB-3B5E-23FE7A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“Data” in Data Journalism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290D9-E80F-CC44-9195-E0909F20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EA13912F-2D74-E0E5-9A4B-C2B18F69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280211"/>
            <a:ext cx="7277100" cy="404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A5AE6-5A8E-39CF-6BD4-BC4799F9E1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Investigative reporting generates messy databases from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Challenges: Organize, clean, filter,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Goals: Find the story; but mostly: make it </a:t>
            </a:r>
            <a:r>
              <a:rPr lang="en-CA" dirty="0">
                <a:solidFill>
                  <a:srgbClr val="FF0000"/>
                </a:solidFill>
              </a:rPr>
              <a:t>credible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ED224-6779-AB26-3A0D-68E2233CC434}"/>
              </a:ext>
            </a:extLst>
          </p:cNvPr>
          <p:cNvSpPr txBox="1"/>
          <p:nvPr/>
        </p:nvSpPr>
        <p:spPr>
          <a:xfrm>
            <a:off x="685800" y="64770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Jim Rankin, </a:t>
            </a:r>
            <a:r>
              <a:rPr lang="en-CA" sz="1400" dirty="0">
                <a:hlinkClick r:id="rId3"/>
              </a:rPr>
              <a:t>Data Successes</a:t>
            </a:r>
            <a:r>
              <a:rPr lang="en-CA" sz="1400" dirty="0"/>
              <a:t>, 6135 Guest lecture, 2020</a:t>
            </a:r>
          </a:p>
        </p:txBody>
      </p:sp>
      <p:pic>
        <p:nvPicPr>
          <p:cNvPr id="10" name="Picture 9" descr="A close-up of a person&#10;&#10;Description automatically generated">
            <a:extLst>
              <a:ext uri="{FF2B5EF4-FFF2-40B4-BE49-F238E27FC236}">
                <a16:creationId xmlns:a16="http://schemas.microsoft.com/office/drawing/2014/main" id="{07097797-226F-654F-D7A8-D3360983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35" y="1070106"/>
            <a:ext cx="1050429" cy="1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1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538480 w 3048000"/>
              <a:gd name="connsiteY1" fmla="*/ 0 h 3693319"/>
              <a:gd name="connsiteX2" fmla="*/ 955040 w 3048000"/>
              <a:gd name="connsiteY2" fmla="*/ 0 h 3693319"/>
              <a:gd name="connsiteX3" fmla="*/ 1432560 w 3048000"/>
              <a:gd name="connsiteY3" fmla="*/ 0 h 3693319"/>
              <a:gd name="connsiteX4" fmla="*/ 2001520 w 3048000"/>
              <a:gd name="connsiteY4" fmla="*/ 0 h 3693319"/>
              <a:gd name="connsiteX5" fmla="*/ 250952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90684 h 3693319"/>
              <a:gd name="connsiteX8" fmla="*/ 3048000 w 3048000"/>
              <a:gd name="connsiteY8" fmla="*/ 944434 h 3693319"/>
              <a:gd name="connsiteX9" fmla="*/ 3048000 w 3048000"/>
              <a:gd name="connsiteY9" fmla="*/ 1508985 h 3693319"/>
              <a:gd name="connsiteX10" fmla="*/ 3048000 w 3048000"/>
              <a:gd name="connsiteY10" fmla="*/ 1962735 h 3693319"/>
              <a:gd name="connsiteX11" fmla="*/ 3048000 w 3048000"/>
              <a:gd name="connsiteY11" fmla="*/ 2379553 h 3693319"/>
              <a:gd name="connsiteX12" fmla="*/ 3048000 w 3048000"/>
              <a:gd name="connsiteY12" fmla="*/ 2833303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32000 w 3048000"/>
              <a:gd name="connsiteY15" fmla="*/ 3693319 h 3693319"/>
              <a:gd name="connsiteX16" fmla="*/ 1584960 w 3048000"/>
              <a:gd name="connsiteY16" fmla="*/ 3693319 h 3693319"/>
              <a:gd name="connsiteX17" fmla="*/ 1076960 w 3048000"/>
              <a:gd name="connsiteY17" fmla="*/ 3693319 h 3693319"/>
              <a:gd name="connsiteX18" fmla="*/ 56896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165702 h 3693319"/>
              <a:gd name="connsiteX21" fmla="*/ 0 w 3048000"/>
              <a:gd name="connsiteY21" fmla="*/ 2675018 h 3693319"/>
              <a:gd name="connsiteX22" fmla="*/ 0 w 3048000"/>
              <a:gd name="connsiteY22" fmla="*/ 2147401 h 3693319"/>
              <a:gd name="connsiteX23" fmla="*/ 0 w 3048000"/>
              <a:gd name="connsiteY23" fmla="*/ 1582851 h 3693319"/>
              <a:gd name="connsiteX24" fmla="*/ 0 w 3048000"/>
              <a:gd name="connsiteY24" fmla="*/ 1018301 h 3693319"/>
              <a:gd name="connsiteX25" fmla="*/ 0 w 3048000"/>
              <a:gd name="connsiteY25" fmla="*/ 453751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fill="none" extrusionOk="0">
                <a:moveTo>
                  <a:pt x="0" y="0"/>
                </a:moveTo>
                <a:cubicBezTo>
                  <a:pt x="124048" y="-24135"/>
                  <a:pt x="330464" y="63173"/>
                  <a:pt x="538480" y="0"/>
                </a:cubicBezTo>
                <a:cubicBezTo>
                  <a:pt x="746496" y="-63173"/>
                  <a:pt x="787985" y="17862"/>
                  <a:pt x="955040" y="0"/>
                </a:cubicBezTo>
                <a:cubicBezTo>
                  <a:pt x="1122095" y="-17862"/>
                  <a:pt x="1292880" y="32844"/>
                  <a:pt x="1432560" y="0"/>
                </a:cubicBezTo>
                <a:cubicBezTo>
                  <a:pt x="1572240" y="-32844"/>
                  <a:pt x="1816126" y="48577"/>
                  <a:pt x="2001520" y="0"/>
                </a:cubicBezTo>
                <a:cubicBezTo>
                  <a:pt x="2186914" y="-48577"/>
                  <a:pt x="2388094" y="52828"/>
                  <a:pt x="2509520" y="0"/>
                </a:cubicBezTo>
                <a:cubicBezTo>
                  <a:pt x="2630946" y="-52828"/>
                  <a:pt x="2781629" y="1989"/>
                  <a:pt x="3048000" y="0"/>
                </a:cubicBezTo>
                <a:cubicBezTo>
                  <a:pt x="3087495" y="213023"/>
                  <a:pt x="2994069" y="278357"/>
                  <a:pt x="3048000" y="490684"/>
                </a:cubicBezTo>
                <a:cubicBezTo>
                  <a:pt x="3101931" y="703011"/>
                  <a:pt x="3021994" y="847806"/>
                  <a:pt x="3048000" y="944434"/>
                </a:cubicBezTo>
                <a:cubicBezTo>
                  <a:pt x="3074006" y="1041062"/>
                  <a:pt x="3040211" y="1275503"/>
                  <a:pt x="3048000" y="1508985"/>
                </a:cubicBezTo>
                <a:cubicBezTo>
                  <a:pt x="3055789" y="1742467"/>
                  <a:pt x="3031091" y="1844000"/>
                  <a:pt x="3048000" y="1962735"/>
                </a:cubicBezTo>
                <a:cubicBezTo>
                  <a:pt x="3064909" y="2081470"/>
                  <a:pt x="3041214" y="2224882"/>
                  <a:pt x="3048000" y="2379553"/>
                </a:cubicBezTo>
                <a:cubicBezTo>
                  <a:pt x="3054786" y="2534224"/>
                  <a:pt x="3009102" y="2720373"/>
                  <a:pt x="3048000" y="2833303"/>
                </a:cubicBezTo>
                <a:cubicBezTo>
                  <a:pt x="3086898" y="2946233"/>
                  <a:pt x="3042591" y="3298212"/>
                  <a:pt x="3048000" y="3693319"/>
                </a:cubicBezTo>
                <a:cubicBezTo>
                  <a:pt x="2824366" y="3709663"/>
                  <a:pt x="2786647" y="3666931"/>
                  <a:pt x="2540000" y="3693319"/>
                </a:cubicBezTo>
                <a:cubicBezTo>
                  <a:pt x="2293353" y="3719707"/>
                  <a:pt x="2210343" y="3675080"/>
                  <a:pt x="2032000" y="3693319"/>
                </a:cubicBezTo>
                <a:cubicBezTo>
                  <a:pt x="1853657" y="3711558"/>
                  <a:pt x="1787073" y="3657941"/>
                  <a:pt x="1584960" y="3693319"/>
                </a:cubicBezTo>
                <a:cubicBezTo>
                  <a:pt x="1382847" y="3728697"/>
                  <a:pt x="1203942" y="3687451"/>
                  <a:pt x="1076960" y="3693319"/>
                </a:cubicBezTo>
                <a:cubicBezTo>
                  <a:pt x="949978" y="3699187"/>
                  <a:pt x="775629" y="3649954"/>
                  <a:pt x="568960" y="3693319"/>
                </a:cubicBezTo>
                <a:cubicBezTo>
                  <a:pt x="362291" y="3736684"/>
                  <a:pt x="177835" y="3690438"/>
                  <a:pt x="0" y="3693319"/>
                </a:cubicBezTo>
                <a:cubicBezTo>
                  <a:pt x="-40583" y="3517547"/>
                  <a:pt x="39938" y="3379547"/>
                  <a:pt x="0" y="3165702"/>
                </a:cubicBezTo>
                <a:cubicBezTo>
                  <a:pt x="-39938" y="2951857"/>
                  <a:pt x="34959" y="2862889"/>
                  <a:pt x="0" y="2675018"/>
                </a:cubicBezTo>
                <a:cubicBezTo>
                  <a:pt x="-34959" y="2487147"/>
                  <a:pt x="7936" y="2341899"/>
                  <a:pt x="0" y="2147401"/>
                </a:cubicBezTo>
                <a:cubicBezTo>
                  <a:pt x="-7936" y="1952903"/>
                  <a:pt x="49127" y="1742795"/>
                  <a:pt x="0" y="1582851"/>
                </a:cubicBezTo>
                <a:cubicBezTo>
                  <a:pt x="-49127" y="1422907"/>
                  <a:pt x="43449" y="1166259"/>
                  <a:pt x="0" y="1018301"/>
                </a:cubicBezTo>
                <a:cubicBezTo>
                  <a:pt x="-43449" y="870343"/>
                  <a:pt x="58541" y="650492"/>
                  <a:pt x="0" y="453751"/>
                </a:cubicBezTo>
                <a:cubicBezTo>
                  <a:pt x="-58541" y="257010"/>
                  <a:pt x="5199" y="163445"/>
                  <a:pt x="0" y="0"/>
                </a:cubicBezTo>
                <a:close/>
              </a:path>
              <a:path w="3048000" h="3693319" stroke="0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0000"/>
            </a:schemeClr>
          </a:solidFill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0CE87-6230-5F85-195C-63B7B2F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Flatten the curve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4F304-8226-34F4-BC0D-AA0409C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cartoon of a person and a blue curve&#10;&#10;Description automatically generated">
            <a:extLst>
              <a:ext uri="{FF2B5EF4-FFF2-40B4-BE49-F238E27FC236}">
                <a16:creationId xmlns:a16="http://schemas.microsoft.com/office/drawing/2014/main" id="{00BA57E1-D2B7-E0EE-ADE5-C877137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6858000" cy="431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03194-9633-D2AF-1220-9FE7CAB1D3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Infographic created by epidemiologist Dr. </a:t>
            </a:r>
            <a:r>
              <a:rPr lang="en-CA" dirty="0" err="1"/>
              <a:t>Siouxsie</a:t>
            </a:r>
            <a:r>
              <a:rPr lang="en-CA" dirty="0"/>
              <a:t> Wiles &amp; illustrator Toby Morris for the New Zealand publication </a:t>
            </a:r>
            <a:r>
              <a:rPr lang="en-CA" dirty="0">
                <a:hlinkClick r:id="rId3"/>
              </a:rPr>
              <a:t>The Spinoff.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FBA45-C531-658A-038C-715162B90A1C}"/>
              </a:ext>
            </a:extLst>
          </p:cNvPr>
          <p:cNvSpPr txBox="1"/>
          <p:nvPr/>
        </p:nvSpPr>
        <p:spPr>
          <a:xfrm>
            <a:off x="685800" y="61722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Robert </a:t>
            </a:r>
            <a:r>
              <a:rPr lang="en-CA" sz="1400" dirty="0" err="1"/>
              <a:t>Kosara</a:t>
            </a:r>
            <a:r>
              <a:rPr lang="en-CA" sz="1400" dirty="0"/>
              <a:t>, </a:t>
            </a:r>
            <a:r>
              <a:rPr lang="en-CA" sz="1400" dirty="0">
                <a:hlinkClick r:id="rId4"/>
              </a:rPr>
              <a:t>https://eagereyes.org/blog/2020/the-visual-evolution-of-the-flattening-the-curve-information-graphic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3EB6-1B7E-3B73-6274-D2DCA30AB6E5}"/>
              </a:ext>
            </a:extLst>
          </p:cNvPr>
          <p:cNvSpPr txBox="1"/>
          <p:nvPr/>
        </p:nvSpPr>
        <p:spPr>
          <a:xfrm>
            <a:off x="7239000" y="1828800"/>
            <a:ext cx="152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Animated, rather than separate panels</a:t>
            </a:r>
          </a:p>
          <a:p>
            <a:endParaRPr lang="en-CA" sz="1600" dirty="0"/>
          </a:p>
          <a:p>
            <a:r>
              <a:rPr lang="en-CA" sz="1600" dirty="0"/>
              <a:t>Clear, memorable title</a:t>
            </a:r>
          </a:p>
          <a:p>
            <a:endParaRPr lang="en-CA" sz="1600" dirty="0"/>
          </a:p>
          <a:p>
            <a:r>
              <a:rPr lang="en-CA" sz="1600" dirty="0"/>
              <a:t>Simple drawing rather than messy data</a:t>
            </a:r>
          </a:p>
          <a:p>
            <a:endParaRPr lang="en-CA" sz="1600" dirty="0"/>
          </a:p>
          <a:p>
            <a:r>
              <a:rPr lang="en-CA" sz="1600" dirty="0"/>
              <a:t>Cases vs.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F3F7-A381-E370-DE3B-8B09EE374291}"/>
              </a:ext>
            </a:extLst>
          </p:cNvPr>
          <p:cNvSpPr txBox="1"/>
          <p:nvPr/>
        </p:nvSpPr>
        <p:spPr>
          <a:xfrm>
            <a:off x="6934200" y="18288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7B367-500D-319E-360F-66BE3088C4A2}"/>
              </a:ext>
            </a:extLst>
          </p:cNvPr>
          <p:cNvSpPr txBox="1"/>
          <p:nvPr/>
        </p:nvSpPr>
        <p:spPr>
          <a:xfrm>
            <a:off x="6972300" y="27928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40C17-B0C9-1B1E-6A59-483FE5D525BF}"/>
              </a:ext>
            </a:extLst>
          </p:cNvPr>
          <p:cNvSpPr txBox="1"/>
          <p:nvPr/>
        </p:nvSpPr>
        <p:spPr>
          <a:xfrm>
            <a:off x="6972300" y="35023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7BB0A-72A3-AEFC-D586-673DB4D5D706}"/>
              </a:ext>
            </a:extLst>
          </p:cNvPr>
          <p:cNvSpPr txBox="1"/>
          <p:nvPr/>
        </p:nvSpPr>
        <p:spPr>
          <a:xfrm>
            <a:off x="6947105" y="448105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FEF08-8312-DFA8-7F61-46C8EFA2BD16}"/>
              </a:ext>
            </a:extLst>
          </p:cNvPr>
          <p:cNvSpPr/>
          <p:nvPr/>
        </p:nvSpPr>
        <p:spPr>
          <a:xfrm>
            <a:off x="609600" y="5791200"/>
            <a:ext cx="2895600" cy="792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custGeom>
            <a:avLst/>
            <a:gdLst>
              <a:gd name="connsiteX0" fmla="*/ 0 w 7772400"/>
              <a:gd name="connsiteY0" fmla="*/ 0 h 830997"/>
              <a:gd name="connsiteX1" fmla="*/ 675601 w 7772400"/>
              <a:gd name="connsiteY1" fmla="*/ 0 h 830997"/>
              <a:gd name="connsiteX2" fmla="*/ 1195754 w 7772400"/>
              <a:gd name="connsiteY2" fmla="*/ 0 h 830997"/>
              <a:gd name="connsiteX3" fmla="*/ 1793631 w 7772400"/>
              <a:gd name="connsiteY3" fmla="*/ 0 h 830997"/>
              <a:gd name="connsiteX4" fmla="*/ 2546956 w 7772400"/>
              <a:gd name="connsiteY4" fmla="*/ 0 h 830997"/>
              <a:gd name="connsiteX5" fmla="*/ 2989385 w 7772400"/>
              <a:gd name="connsiteY5" fmla="*/ 0 h 830997"/>
              <a:gd name="connsiteX6" fmla="*/ 3664986 w 7772400"/>
              <a:gd name="connsiteY6" fmla="*/ 0 h 830997"/>
              <a:gd name="connsiteX7" fmla="*/ 4107414 w 7772400"/>
              <a:gd name="connsiteY7" fmla="*/ 0 h 830997"/>
              <a:gd name="connsiteX8" fmla="*/ 4705291 w 7772400"/>
              <a:gd name="connsiteY8" fmla="*/ 0 h 830997"/>
              <a:gd name="connsiteX9" fmla="*/ 5380892 w 7772400"/>
              <a:gd name="connsiteY9" fmla="*/ 0 h 830997"/>
              <a:gd name="connsiteX10" fmla="*/ 5745597 w 7772400"/>
              <a:gd name="connsiteY10" fmla="*/ 0 h 830997"/>
              <a:gd name="connsiteX11" fmla="*/ 6110302 w 7772400"/>
              <a:gd name="connsiteY11" fmla="*/ 0 h 830997"/>
              <a:gd name="connsiteX12" fmla="*/ 6863627 w 7772400"/>
              <a:gd name="connsiteY12" fmla="*/ 0 h 830997"/>
              <a:gd name="connsiteX13" fmla="*/ 7772400 w 7772400"/>
              <a:gd name="connsiteY13" fmla="*/ 0 h 830997"/>
              <a:gd name="connsiteX14" fmla="*/ 7772400 w 7772400"/>
              <a:gd name="connsiteY14" fmla="*/ 390569 h 830997"/>
              <a:gd name="connsiteX15" fmla="*/ 7772400 w 7772400"/>
              <a:gd name="connsiteY15" fmla="*/ 830997 h 830997"/>
              <a:gd name="connsiteX16" fmla="*/ 7096799 w 7772400"/>
              <a:gd name="connsiteY16" fmla="*/ 830997 h 830997"/>
              <a:gd name="connsiteX17" fmla="*/ 6421198 w 7772400"/>
              <a:gd name="connsiteY17" fmla="*/ 830997 h 830997"/>
              <a:gd name="connsiteX18" fmla="*/ 5823321 w 7772400"/>
              <a:gd name="connsiteY18" fmla="*/ 830997 h 830997"/>
              <a:gd name="connsiteX19" fmla="*/ 5069996 w 7772400"/>
              <a:gd name="connsiteY19" fmla="*/ 830997 h 830997"/>
              <a:gd name="connsiteX20" fmla="*/ 4316671 w 7772400"/>
              <a:gd name="connsiteY20" fmla="*/ 830997 h 830997"/>
              <a:gd name="connsiteX21" fmla="*/ 3641070 w 7772400"/>
              <a:gd name="connsiteY21" fmla="*/ 830997 h 830997"/>
              <a:gd name="connsiteX22" fmla="*/ 2965470 w 7772400"/>
              <a:gd name="connsiteY22" fmla="*/ 830997 h 830997"/>
              <a:gd name="connsiteX23" fmla="*/ 2289869 w 7772400"/>
              <a:gd name="connsiteY23" fmla="*/ 830997 h 830997"/>
              <a:gd name="connsiteX24" fmla="*/ 1847440 w 7772400"/>
              <a:gd name="connsiteY24" fmla="*/ 830997 h 830997"/>
              <a:gd name="connsiteX25" fmla="*/ 1094115 w 7772400"/>
              <a:gd name="connsiteY25" fmla="*/ 830997 h 830997"/>
              <a:gd name="connsiteX26" fmla="*/ 0 w 7772400"/>
              <a:gd name="connsiteY26" fmla="*/ 830997 h 830997"/>
              <a:gd name="connsiteX27" fmla="*/ 0 w 7772400"/>
              <a:gd name="connsiteY27" fmla="*/ 440428 h 830997"/>
              <a:gd name="connsiteX28" fmla="*/ 0 w 7772400"/>
              <a:gd name="connsiteY2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772400" h="830997" fill="none" extrusionOk="0">
                <a:moveTo>
                  <a:pt x="0" y="0"/>
                </a:moveTo>
                <a:cubicBezTo>
                  <a:pt x="170797" y="-75392"/>
                  <a:pt x="505536" y="40699"/>
                  <a:pt x="675601" y="0"/>
                </a:cubicBezTo>
                <a:cubicBezTo>
                  <a:pt x="845666" y="-40699"/>
                  <a:pt x="1051039" y="46457"/>
                  <a:pt x="1195754" y="0"/>
                </a:cubicBezTo>
                <a:cubicBezTo>
                  <a:pt x="1340469" y="-46457"/>
                  <a:pt x="1538232" y="3775"/>
                  <a:pt x="1793631" y="0"/>
                </a:cubicBezTo>
                <a:cubicBezTo>
                  <a:pt x="2049030" y="-3775"/>
                  <a:pt x="2256202" y="36298"/>
                  <a:pt x="2546956" y="0"/>
                </a:cubicBezTo>
                <a:cubicBezTo>
                  <a:pt x="2837711" y="-36298"/>
                  <a:pt x="2808381" y="40680"/>
                  <a:pt x="2989385" y="0"/>
                </a:cubicBezTo>
                <a:cubicBezTo>
                  <a:pt x="3170389" y="-40680"/>
                  <a:pt x="3371102" y="29663"/>
                  <a:pt x="3664986" y="0"/>
                </a:cubicBezTo>
                <a:cubicBezTo>
                  <a:pt x="3958870" y="-29663"/>
                  <a:pt x="3928836" y="46955"/>
                  <a:pt x="4107414" y="0"/>
                </a:cubicBezTo>
                <a:cubicBezTo>
                  <a:pt x="4285992" y="-46955"/>
                  <a:pt x="4457992" y="23585"/>
                  <a:pt x="4705291" y="0"/>
                </a:cubicBezTo>
                <a:cubicBezTo>
                  <a:pt x="4952590" y="-23585"/>
                  <a:pt x="5133170" y="8853"/>
                  <a:pt x="5380892" y="0"/>
                </a:cubicBezTo>
                <a:cubicBezTo>
                  <a:pt x="5628614" y="-8853"/>
                  <a:pt x="5614531" y="37054"/>
                  <a:pt x="5745597" y="0"/>
                </a:cubicBezTo>
                <a:cubicBezTo>
                  <a:pt x="5876664" y="-37054"/>
                  <a:pt x="5952468" y="15316"/>
                  <a:pt x="6110302" y="0"/>
                </a:cubicBezTo>
                <a:cubicBezTo>
                  <a:pt x="6268137" y="-15316"/>
                  <a:pt x="6613360" y="38076"/>
                  <a:pt x="6863627" y="0"/>
                </a:cubicBezTo>
                <a:cubicBezTo>
                  <a:pt x="7113894" y="-38076"/>
                  <a:pt x="7344254" y="26372"/>
                  <a:pt x="7772400" y="0"/>
                </a:cubicBezTo>
                <a:cubicBezTo>
                  <a:pt x="7776414" y="87953"/>
                  <a:pt x="7739283" y="240840"/>
                  <a:pt x="7772400" y="390569"/>
                </a:cubicBezTo>
                <a:cubicBezTo>
                  <a:pt x="7805517" y="540298"/>
                  <a:pt x="7749798" y="615416"/>
                  <a:pt x="7772400" y="830997"/>
                </a:cubicBezTo>
                <a:cubicBezTo>
                  <a:pt x="7493977" y="872010"/>
                  <a:pt x="7328193" y="818426"/>
                  <a:pt x="7096799" y="830997"/>
                </a:cubicBezTo>
                <a:cubicBezTo>
                  <a:pt x="6865405" y="843568"/>
                  <a:pt x="6719751" y="791589"/>
                  <a:pt x="6421198" y="830997"/>
                </a:cubicBezTo>
                <a:cubicBezTo>
                  <a:pt x="6122645" y="870405"/>
                  <a:pt x="6102179" y="794202"/>
                  <a:pt x="5823321" y="830997"/>
                </a:cubicBezTo>
                <a:cubicBezTo>
                  <a:pt x="5544463" y="867792"/>
                  <a:pt x="5419081" y="770237"/>
                  <a:pt x="5069996" y="830997"/>
                </a:cubicBezTo>
                <a:cubicBezTo>
                  <a:pt x="4720911" y="891757"/>
                  <a:pt x="4574358" y="827807"/>
                  <a:pt x="4316671" y="830997"/>
                </a:cubicBezTo>
                <a:cubicBezTo>
                  <a:pt x="4058984" y="834187"/>
                  <a:pt x="3922246" y="825890"/>
                  <a:pt x="3641070" y="830997"/>
                </a:cubicBezTo>
                <a:cubicBezTo>
                  <a:pt x="3359894" y="836104"/>
                  <a:pt x="3213652" y="755922"/>
                  <a:pt x="2965470" y="830997"/>
                </a:cubicBezTo>
                <a:cubicBezTo>
                  <a:pt x="2717288" y="906072"/>
                  <a:pt x="2444555" y="758744"/>
                  <a:pt x="2289869" y="830997"/>
                </a:cubicBezTo>
                <a:cubicBezTo>
                  <a:pt x="2135183" y="903250"/>
                  <a:pt x="1997666" y="796707"/>
                  <a:pt x="1847440" y="830997"/>
                </a:cubicBezTo>
                <a:cubicBezTo>
                  <a:pt x="1697214" y="865287"/>
                  <a:pt x="1392301" y="752637"/>
                  <a:pt x="1094115" y="830997"/>
                </a:cubicBezTo>
                <a:cubicBezTo>
                  <a:pt x="795930" y="909357"/>
                  <a:pt x="289773" y="713404"/>
                  <a:pt x="0" y="830997"/>
                </a:cubicBezTo>
                <a:cubicBezTo>
                  <a:pt x="-1445" y="700574"/>
                  <a:pt x="41824" y="532188"/>
                  <a:pt x="0" y="440428"/>
                </a:cubicBezTo>
                <a:cubicBezTo>
                  <a:pt x="-41824" y="348668"/>
                  <a:pt x="24787" y="169058"/>
                  <a:pt x="0" y="0"/>
                </a:cubicBezTo>
                <a:close/>
              </a:path>
              <a:path w="7772400" h="830997" stroke="0" extrusionOk="0">
                <a:moveTo>
                  <a:pt x="0" y="0"/>
                </a:moveTo>
                <a:cubicBezTo>
                  <a:pt x="257710" y="-9016"/>
                  <a:pt x="399736" y="49076"/>
                  <a:pt x="520153" y="0"/>
                </a:cubicBezTo>
                <a:cubicBezTo>
                  <a:pt x="640570" y="-49076"/>
                  <a:pt x="703361" y="8080"/>
                  <a:pt x="884858" y="0"/>
                </a:cubicBezTo>
                <a:cubicBezTo>
                  <a:pt x="1066355" y="-8080"/>
                  <a:pt x="1289080" y="25976"/>
                  <a:pt x="1638183" y="0"/>
                </a:cubicBezTo>
                <a:cubicBezTo>
                  <a:pt x="1987286" y="-25976"/>
                  <a:pt x="1949781" y="16273"/>
                  <a:pt x="2158336" y="0"/>
                </a:cubicBezTo>
                <a:cubicBezTo>
                  <a:pt x="2366891" y="-16273"/>
                  <a:pt x="2468972" y="58264"/>
                  <a:pt x="2678489" y="0"/>
                </a:cubicBezTo>
                <a:cubicBezTo>
                  <a:pt x="2888006" y="-58264"/>
                  <a:pt x="3243213" y="73975"/>
                  <a:pt x="3431814" y="0"/>
                </a:cubicBezTo>
                <a:cubicBezTo>
                  <a:pt x="3620415" y="-73975"/>
                  <a:pt x="3726283" y="10906"/>
                  <a:pt x="3874242" y="0"/>
                </a:cubicBezTo>
                <a:cubicBezTo>
                  <a:pt x="4022201" y="-10906"/>
                  <a:pt x="4379285" y="33843"/>
                  <a:pt x="4627567" y="0"/>
                </a:cubicBezTo>
                <a:cubicBezTo>
                  <a:pt x="4875849" y="-33843"/>
                  <a:pt x="5012506" y="54520"/>
                  <a:pt x="5380892" y="0"/>
                </a:cubicBezTo>
                <a:cubicBezTo>
                  <a:pt x="5749278" y="-54520"/>
                  <a:pt x="5734833" y="39387"/>
                  <a:pt x="5978769" y="0"/>
                </a:cubicBezTo>
                <a:cubicBezTo>
                  <a:pt x="6222705" y="-39387"/>
                  <a:pt x="6476281" y="69849"/>
                  <a:pt x="6732094" y="0"/>
                </a:cubicBezTo>
                <a:cubicBezTo>
                  <a:pt x="6987908" y="-69849"/>
                  <a:pt x="7144556" y="43163"/>
                  <a:pt x="7252247" y="0"/>
                </a:cubicBezTo>
                <a:cubicBezTo>
                  <a:pt x="7359938" y="-43163"/>
                  <a:pt x="7519758" y="24806"/>
                  <a:pt x="7772400" y="0"/>
                </a:cubicBezTo>
                <a:cubicBezTo>
                  <a:pt x="7794126" y="133404"/>
                  <a:pt x="7745320" y="244466"/>
                  <a:pt x="7772400" y="423808"/>
                </a:cubicBezTo>
                <a:cubicBezTo>
                  <a:pt x="7799480" y="603150"/>
                  <a:pt x="7747295" y="651079"/>
                  <a:pt x="7772400" y="830997"/>
                </a:cubicBezTo>
                <a:cubicBezTo>
                  <a:pt x="7631832" y="900561"/>
                  <a:pt x="7418151" y="825274"/>
                  <a:pt x="7174523" y="830997"/>
                </a:cubicBezTo>
                <a:cubicBezTo>
                  <a:pt x="6930895" y="836720"/>
                  <a:pt x="6709064" y="792790"/>
                  <a:pt x="6421198" y="830997"/>
                </a:cubicBezTo>
                <a:cubicBezTo>
                  <a:pt x="6133332" y="869204"/>
                  <a:pt x="6070923" y="790999"/>
                  <a:pt x="5823321" y="830997"/>
                </a:cubicBezTo>
                <a:cubicBezTo>
                  <a:pt x="5575719" y="870995"/>
                  <a:pt x="5589288" y="816749"/>
                  <a:pt x="5458616" y="830997"/>
                </a:cubicBezTo>
                <a:cubicBezTo>
                  <a:pt x="5327945" y="845245"/>
                  <a:pt x="5171035" y="820019"/>
                  <a:pt x="5016187" y="830997"/>
                </a:cubicBezTo>
                <a:cubicBezTo>
                  <a:pt x="4861339" y="841975"/>
                  <a:pt x="4548814" y="759400"/>
                  <a:pt x="4262862" y="830997"/>
                </a:cubicBezTo>
                <a:cubicBezTo>
                  <a:pt x="3976910" y="902594"/>
                  <a:pt x="3889721" y="796033"/>
                  <a:pt x="3664986" y="830997"/>
                </a:cubicBezTo>
                <a:cubicBezTo>
                  <a:pt x="3440251" y="865961"/>
                  <a:pt x="3424752" y="826614"/>
                  <a:pt x="3222557" y="830997"/>
                </a:cubicBezTo>
                <a:cubicBezTo>
                  <a:pt x="3020362" y="835380"/>
                  <a:pt x="2835575" y="805749"/>
                  <a:pt x="2624680" y="830997"/>
                </a:cubicBezTo>
                <a:cubicBezTo>
                  <a:pt x="2413785" y="856245"/>
                  <a:pt x="2386906" y="807199"/>
                  <a:pt x="2259975" y="830997"/>
                </a:cubicBezTo>
                <a:cubicBezTo>
                  <a:pt x="2133045" y="854795"/>
                  <a:pt x="1976946" y="809771"/>
                  <a:pt x="1895270" y="830997"/>
                </a:cubicBezTo>
                <a:cubicBezTo>
                  <a:pt x="1813594" y="852223"/>
                  <a:pt x="1497245" y="789512"/>
                  <a:pt x="1297393" y="830997"/>
                </a:cubicBezTo>
                <a:cubicBezTo>
                  <a:pt x="1097541" y="872482"/>
                  <a:pt x="968623" y="795602"/>
                  <a:pt x="854964" y="830997"/>
                </a:cubicBezTo>
                <a:cubicBezTo>
                  <a:pt x="741305" y="866392"/>
                  <a:pt x="194692" y="742669"/>
                  <a:pt x="0" y="830997"/>
                </a:cubicBezTo>
                <a:cubicBezTo>
                  <a:pt x="-2201" y="682508"/>
                  <a:pt x="9260" y="580915"/>
                  <a:pt x="0" y="432118"/>
                </a:cubicBezTo>
                <a:cubicBezTo>
                  <a:pt x="-9260" y="283321"/>
                  <a:pt x="51679" y="1268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custGeom>
            <a:avLst/>
            <a:gdLst>
              <a:gd name="connsiteX0" fmla="*/ 0 w 3409552"/>
              <a:gd name="connsiteY0" fmla="*/ 0 h 1200329"/>
              <a:gd name="connsiteX1" fmla="*/ 500068 w 3409552"/>
              <a:gd name="connsiteY1" fmla="*/ 0 h 1200329"/>
              <a:gd name="connsiteX2" fmla="*/ 1102422 w 3409552"/>
              <a:gd name="connsiteY2" fmla="*/ 0 h 1200329"/>
              <a:gd name="connsiteX3" fmla="*/ 1636585 w 3409552"/>
              <a:gd name="connsiteY3" fmla="*/ 0 h 1200329"/>
              <a:gd name="connsiteX4" fmla="*/ 2136653 w 3409552"/>
              <a:gd name="connsiteY4" fmla="*/ 0 h 1200329"/>
              <a:gd name="connsiteX5" fmla="*/ 2739007 w 3409552"/>
              <a:gd name="connsiteY5" fmla="*/ 0 h 1200329"/>
              <a:gd name="connsiteX6" fmla="*/ 3409552 w 3409552"/>
              <a:gd name="connsiteY6" fmla="*/ 0 h 1200329"/>
              <a:gd name="connsiteX7" fmla="*/ 3409552 w 3409552"/>
              <a:gd name="connsiteY7" fmla="*/ 400110 h 1200329"/>
              <a:gd name="connsiteX8" fmla="*/ 3409552 w 3409552"/>
              <a:gd name="connsiteY8" fmla="*/ 776213 h 1200329"/>
              <a:gd name="connsiteX9" fmla="*/ 3409552 w 3409552"/>
              <a:gd name="connsiteY9" fmla="*/ 1200329 h 1200329"/>
              <a:gd name="connsiteX10" fmla="*/ 2909484 w 3409552"/>
              <a:gd name="connsiteY10" fmla="*/ 1200329 h 1200329"/>
              <a:gd name="connsiteX11" fmla="*/ 2443512 w 3409552"/>
              <a:gd name="connsiteY11" fmla="*/ 1200329 h 1200329"/>
              <a:gd name="connsiteX12" fmla="*/ 1841158 w 3409552"/>
              <a:gd name="connsiteY12" fmla="*/ 1200329 h 1200329"/>
              <a:gd name="connsiteX13" fmla="*/ 1341090 w 3409552"/>
              <a:gd name="connsiteY13" fmla="*/ 1200329 h 1200329"/>
              <a:gd name="connsiteX14" fmla="*/ 738736 w 3409552"/>
              <a:gd name="connsiteY14" fmla="*/ 1200329 h 1200329"/>
              <a:gd name="connsiteX15" fmla="*/ 0 w 3409552"/>
              <a:gd name="connsiteY15" fmla="*/ 1200329 h 1200329"/>
              <a:gd name="connsiteX16" fmla="*/ 0 w 3409552"/>
              <a:gd name="connsiteY16" fmla="*/ 812223 h 1200329"/>
              <a:gd name="connsiteX17" fmla="*/ 0 w 3409552"/>
              <a:gd name="connsiteY17" fmla="*/ 400110 h 1200329"/>
              <a:gd name="connsiteX18" fmla="*/ 0 w 3409552"/>
              <a:gd name="connsiteY18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09552" h="1200329" fill="none" extrusionOk="0">
                <a:moveTo>
                  <a:pt x="0" y="0"/>
                </a:moveTo>
                <a:cubicBezTo>
                  <a:pt x="196939" y="-41289"/>
                  <a:pt x="396532" y="13834"/>
                  <a:pt x="500068" y="0"/>
                </a:cubicBezTo>
                <a:cubicBezTo>
                  <a:pt x="603604" y="-13834"/>
                  <a:pt x="834653" y="64442"/>
                  <a:pt x="1102422" y="0"/>
                </a:cubicBezTo>
                <a:cubicBezTo>
                  <a:pt x="1370191" y="-64442"/>
                  <a:pt x="1381279" y="11731"/>
                  <a:pt x="1636585" y="0"/>
                </a:cubicBezTo>
                <a:cubicBezTo>
                  <a:pt x="1891891" y="-11731"/>
                  <a:pt x="1916805" y="26346"/>
                  <a:pt x="2136653" y="0"/>
                </a:cubicBezTo>
                <a:cubicBezTo>
                  <a:pt x="2356501" y="-26346"/>
                  <a:pt x="2605571" y="55760"/>
                  <a:pt x="2739007" y="0"/>
                </a:cubicBezTo>
                <a:cubicBezTo>
                  <a:pt x="2872443" y="-55760"/>
                  <a:pt x="3116171" y="33244"/>
                  <a:pt x="3409552" y="0"/>
                </a:cubicBezTo>
                <a:cubicBezTo>
                  <a:pt x="3452084" y="193132"/>
                  <a:pt x="3383094" y="246020"/>
                  <a:pt x="3409552" y="400110"/>
                </a:cubicBezTo>
                <a:cubicBezTo>
                  <a:pt x="3436010" y="554200"/>
                  <a:pt x="3400072" y="676075"/>
                  <a:pt x="3409552" y="776213"/>
                </a:cubicBezTo>
                <a:cubicBezTo>
                  <a:pt x="3419032" y="876351"/>
                  <a:pt x="3406047" y="1023209"/>
                  <a:pt x="3409552" y="1200329"/>
                </a:cubicBezTo>
                <a:cubicBezTo>
                  <a:pt x="3218447" y="1245218"/>
                  <a:pt x="3112867" y="1154740"/>
                  <a:pt x="2909484" y="1200329"/>
                </a:cubicBezTo>
                <a:cubicBezTo>
                  <a:pt x="2706101" y="1245918"/>
                  <a:pt x="2601479" y="1196911"/>
                  <a:pt x="2443512" y="1200329"/>
                </a:cubicBezTo>
                <a:cubicBezTo>
                  <a:pt x="2285545" y="1203747"/>
                  <a:pt x="1984944" y="1138554"/>
                  <a:pt x="1841158" y="1200329"/>
                </a:cubicBezTo>
                <a:cubicBezTo>
                  <a:pt x="1697372" y="1262104"/>
                  <a:pt x="1545500" y="1183771"/>
                  <a:pt x="1341090" y="1200329"/>
                </a:cubicBezTo>
                <a:cubicBezTo>
                  <a:pt x="1136680" y="1216887"/>
                  <a:pt x="988579" y="1200093"/>
                  <a:pt x="738736" y="1200329"/>
                </a:cubicBezTo>
                <a:cubicBezTo>
                  <a:pt x="488893" y="1200565"/>
                  <a:pt x="158142" y="1154393"/>
                  <a:pt x="0" y="1200329"/>
                </a:cubicBezTo>
                <a:cubicBezTo>
                  <a:pt x="-19683" y="1120473"/>
                  <a:pt x="25424" y="958334"/>
                  <a:pt x="0" y="812223"/>
                </a:cubicBezTo>
                <a:cubicBezTo>
                  <a:pt x="-25424" y="666112"/>
                  <a:pt x="25375" y="559328"/>
                  <a:pt x="0" y="400110"/>
                </a:cubicBezTo>
                <a:cubicBezTo>
                  <a:pt x="-25375" y="240892"/>
                  <a:pt x="7159" y="125411"/>
                  <a:pt x="0" y="0"/>
                </a:cubicBezTo>
                <a:close/>
              </a:path>
              <a:path w="3409552" h="1200329" stroke="0" extrusionOk="0">
                <a:moveTo>
                  <a:pt x="0" y="0"/>
                </a:moveTo>
                <a:cubicBezTo>
                  <a:pt x="149756" y="-35861"/>
                  <a:pt x="409603" y="11313"/>
                  <a:pt x="534163" y="0"/>
                </a:cubicBezTo>
                <a:cubicBezTo>
                  <a:pt x="658723" y="-11313"/>
                  <a:pt x="799530" y="21352"/>
                  <a:pt x="1000135" y="0"/>
                </a:cubicBezTo>
                <a:cubicBezTo>
                  <a:pt x="1200740" y="-21352"/>
                  <a:pt x="1490784" y="59747"/>
                  <a:pt x="1636585" y="0"/>
                </a:cubicBezTo>
                <a:cubicBezTo>
                  <a:pt x="1782386" y="-59747"/>
                  <a:pt x="1907813" y="49286"/>
                  <a:pt x="2170748" y="0"/>
                </a:cubicBezTo>
                <a:cubicBezTo>
                  <a:pt x="2433683" y="-49286"/>
                  <a:pt x="2542737" y="20685"/>
                  <a:pt x="2704911" y="0"/>
                </a:cubicBezTo>
                <a:cubicBezTo>
                  <a:pt x="2867085" y="-20685"/>
                  <a:pt x="3266848" y="25507"/>
                  <a:pt x="3409552" y="0"/>
                </a:cubicBezTo>
                <a:cubicBezTo>
                  <a:pt x="3440338" y="80270"/>
                  <a:pt x="3391323" y="297252"/>
                  <a:pt x="3409552" y="376103"/>
                </a:cubicBezTo>
                <a:cubicBezTo>
                  <a:pt x="3427781" y="454954"/>
                  <a:pt x="3377674" y="601169"/>
                  <a:pt x="3409552" y="776213"/>
                </a:cubicBezTo>
                <a:cubicBezTo>
                  <a:pt x="3441430" y="951257"/>
                  <a:pt x="3368600" y="1100581"/>
                  <a:pt x="3409552" y="1200329"/>
                </a:cubicBezTo>
                <a:cubicBezTo>
                  <a:pt x="3283873" y="1241782"/>
                  <a:pt x="3094452" y="1144869"/>
                  <a:pt x="2909484" y="1200329"/>
                </a:cubicBezTo>
                <a:cubicBezTo>
                  <a:pt x="2724516" y="1255789"/>
                  <a:pt x="2545991" y="1190266"/>
                  <a:pt x="2341226" y="1200329"/>
                </a:cubicBezTo>
                <a:cubicBezTo>
                  <a:pt x="2136461" y="1210392"/>
                  <a:pt x="1956314" y="1151191"/>
                  <a:pt x="1807063" y="1200329"/>
                </a:cubicBezTo>
                <a:cubicBezTo>
                  <a:pt x="1657812" y="1249467"/>
                  <a:pt x="1453389" y="1146987"/>
                  <a:pt x="1170613" y="1200329"/>
                </a:cubicBezTo>
                <a:cubicBezTo>
                  <a:pt x="887837" y="1253671"/>
                  <a:pt x="843137" y="1171242"/>
                  <a:pt x="534163" y="1200329"/>
                </a:cubicBezTo>
                <a:cubicBezTo>
                  <a:pt x="225189" y="1229416"/>
                  <a:pt x="230543" y="1165714"/>
                  <a:pt x="0" y="1200329"/>
                </a:cubicBezTo>
                <a:cubicBezTo>
                  <a:pt x="-16047" y="1089591"/>
                  <a:pt x="3184" y="981257"/>
                  <a:pt x="0" y="800219"/>
                </a:cubicBezTo>
                <a:cubicBezTo>
                  <a:pt x="-3184" y="619181"/>
                  <a:pt x="8661" y="566535"/>
                  <a:pt x="0" y="412113"/>
                </a:cubicBezTo>
                <a:cubicBezTo>
                  <a:pt x="-8661" y="257691"/>
                  <a:pt x="3977" y="12487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E0EC-DE05-195B-9827-E7F97046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13" y="428604"/>
            <a:ext cx="2718354" cy="204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Examples of #DDJ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8E50-5E3D-2788-404A-C3CB77B5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659" y="2509357"/>
            <a:ext cx="3078057" cy="364241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color of money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Hurricane Andrew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Predicting elections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Election reporting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Measles, vaccines, COVID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Truth &amp; </a:t>
            </a:r>
            <a:r>
              <a:rPr lang="en-US" sz="4300" dirty="0">
                <a:solidFill>
                  <a:schemeClr val="bg1"/>
                </a:solidFill>
              </a:rPr>
              <a:t>L</a:t>
            </a: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ies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Gun deaths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98863-EE90-31D9-DEC9-E404B62D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39" b="1"/>
          <a:stretch/>
        </p:blipFill>
        <p:spPr>
          <a:xfrm>
            <a:off x="3312612" y="507238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C324338-7A53-B7E3-3E63-7EAAE21D7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4" r="15804" b="4"/>
          <a:stretch/>
        </p:blipFill>
        <p:spPr bwMode="auto">
          <a:xfrm>
            <a:off x="5599926" y="10"/>
            <a:ext cx="1923338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3D4E88-7656-184D-18E8-E8352E13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1"/>
          <a:stretch/>
        </p:blipFill>
        <p:spPr>
          <a:xfrm>
            <a:off x="7309586" y="1711922"/>
            <a:ext cx="1834415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F7B-BD57-794D-52EE-2A1771DE8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91" r="11367" b="-1"/>
          <a:stretch/>
        </p:blipFill>
        <p:spPr>
          <a:xfrm>
            <a:off x="4706835" y="3215582"/>
            <a:ext cx="2816427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47070" y="3459526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35514" y="4353009"/>
            <a:ext cx="1317006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70BE-3905-CD0E-E693-410FE87A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8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</a:t>
            </a:r>
            <a:r>
              <a:rPr lang="en-US" b="1" dirty="0"/>
              <a:t>MP expenses </a:t>
            </a:r>
            <a:r>
              <a:rPr lang="en-US" dirty="0"/>
              <a:t>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</a:t>
            </a:r>
            <a:r>
              <a:rPr lang="en-US" b="1" dirty="0"/>
              <a:t>every expense claim </a:t>
            </a:r>
            <a:r>
              <a:rPr lang="en-US" dirty="0"/>
              <a:t>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</a:t>
            </a:r>
            <a:r>
              <a:rPr lang="en-US" b="1" dirty="0"/>
              <a:t>crowd sourced experiment </a:t>
            </a:r>
            <a:r>
              <a:rPr lang="en-US" dirty="0"/>
              <a:t>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Using our system, you will be able to find your MP - or any member - and look at their records directly. For every page for every MP, you will be able to</a:t>
            </a:r>
            <a:r>
              <a:rPr lang="en-US" sz="2400" dirty="0"/>
              <a:t>:”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“</a:t>
            </a:r>
            <a:r>
              <a:rPr lang="en-US" sz="2400" i="1" dirty="0"/>
              <a:t>Using that information, we will begin to be able to piece together a unique picture of how MPs claims have changed over time</a:t>
            </a:r>
            <a:r>
              <a:rPr lang="en-US" sz="2400" dirty="0"/>
              <a:t>.”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9F84926-83BB-3D95-13C9-05906A287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619"/>
            <a:ext cx="891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F5523-CEDB-36CC-B1CA-DC1F36F6D7B7}"/>
              </a:ext>
            </a:extLst>
          </p:cNvPr>
          <p:cNvSpPr txBox="1"/>
          <p:nvPr/>
        </p:nvSpPr>
        <p:spPr>
          <a:xfrm>
            <a:off x="5410200" y="3048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could this graph be improved?</a:t>
            </a:r>
          </a:p>
        </p:txBody>
      </p:sp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DEB6-9B0D-28E8-4B33-5FE55830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 explainers: The fentanyl route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2D0C0-A843-8A39-2711-9F30A1D6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7981C-CE7C-961C-0017-D9D23C0C1E17}"/>
              </a:ext>
            </a:extLst>
          </p:cNvPr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Reuters: </a:t>
            </a:r>
            <a:r>
              <a:rPr lang="en-CA" sz="2400" b="1" dirty="0"/>
              <a:t>How </a:t>
            </a:r>
            <a:r>
              <a:rPr lang="en-CA" sz="2400" b="1" dirty="0" err="1"/>
              <a:t>narcos</a:t>
            </a:r>
            <a:r>
              <a:rPr lang="en-CA" sz="2400" b="1" dirty="0"/>
              <a:t> sneak deadly chemicals through the U.S.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38DB2-E116-FC09-1036-01ECD6ABF47A}"/>
              </a:ext>
            </a:extLst>
          </p:cNvPr>
          <p:cNvSpPr txBox="1"/>
          <p:nvPr/>
        </p:nvSpPr>
        <p:spPr>
          <a:xfrm>
            <a:off x="609600" y="62484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2"/>
              </a:rPr>
              <a:t>https://www.reuters.com/investigates/special-report/usa-fentanyl-supply-chain-shipping/</a:t>
            </a:r>
            <a:r>
              <a:rPr lang="en-CA" sz="1400" dirty="0"/>
              <a:t> </a:t>
            </a:r>
          </a:p>
        </p:txBody>
      </p:sp>
      <p:pic>
        <p:nvPicPr>
          <p:cNvPr id="9" name="Picture 8" descr="An airplane on the runway&#10;&#10;AI-generated content may be incorrect.">
            <a:extLst>
              <a:ext uri="{FF2B5EF4-FFF2-40B4-BE49-F238E27FC236}">
                <a16:creationId xmlns:a16="http://schemas.microsoft.com/office/drawing/2014/main" id="{CE08D5CC-1253-9E20-5ADA-F4F15218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409582"/>
            <a:ext cx="4220405" cy="25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D1DD95-A2C8-023A-7CB0-282A834196DE}"/>
              </a:ext>
            </a:extLst>
          </p:cNvPr>
          <p:cNvSpPr txBox="1"/>
          <p:nvPr/>
        </p:nvSpPr>
        <p:spPr>
          <a:xfrm>
            <a:off x="3505200" y="175260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scrolly story shows the process used by Chinese drug suppliers to ship supplies – hiding them in “plain sight” among millions of imports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37A1B-2FC5-9D8F-1A9B-D0416F7F1016}"/>
              </a:ext>
            </a:extLst>
          </p:cNvPr>
          <p:cNvGrpSpPr/>
          <p:nvPr/>
        </p:nvGrpSpPr>
        <p:grpSpPr>
          <a:xfrm>
            <a:off x="609600" y="1905000"/>
            <a:ext cx="1917895" cy="507527"/>
            <a:chOff x="609600" y="1905000"/>
            <a:chExt cx="1917895" cy="507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2AD91-D505-8422-03B5-9D225065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1905000"/>
              <a:ext cx="609600" cy="50752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2B1B82-3D84-5549-761A-B54F5FEFD3B0}"/>
                </a:ext>
              </a:extLst>
            </p:cNvPr>
            <p:cNvSpPr txBox="1"/>
            <p:nvPr/>
          </p:nvSpPr>
          <p:spPr>
            <a:xfrm>
              <a:off x="1251060" y="1927931"/>
              <a:ext cx="1276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Hidden in mislabeled pkgs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D6095E-2E36-D548-FB06-EAFC391332EC}"/>
              </a:ext>
            </a:extLst>
          </p:cNvPr>
          <p:cNvGrpSpPr/>
          <p:nvPr/>
        </p:nvGrpSpPr>
        <p:grpSpPr>
          <a:xfrm>
            <a:off x="609600" y="2667000"/>
            <a:ext cx="2467018" cy="1279691"/>
            <a:chOff x="609600" y="2667000"/>
            <a:chExt cx="2467018" cy="12796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8419FB-B75A-EB1F-2EE5-D6360694E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2667000"/>
              <a:ext cx="1276435" cy="12796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62A3E-D081-F683-31A2-17FCC9B90AE8}"/>
                </a:ext>
              </a:extLst>
            </p:cNvPr>
            <p:cNvSpPr txBox="1"/>
            <p:nvPr/>
          </p:nvSpPr>
          <p:spPr>
            <a:xfrm>
              <a:off x="1886036" y="2937513"/>
              <a:ext cx="1190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Packed in “master cartons”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17C56F-1FC2-7C7E-DD2F-85607DA0D73D}"/>
              </a:ext>
            </a:extLst>
          </p:cNvPr>
          <p:cNvGrpSpPr/>
          <p:nvPr/>
        </p:nvGrpSpPr>
        <p:grpSpPr>
          <a:xfrm>
            <a:off x="609600" y="4191000"/>
            <a:ext cx="2590800" cy="1905000"/>
            <a:chOff x="609600" y="4191000"/>
            <a:chExt cx="2590800" cy="1905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A2A5D-663F-CB97-ADEF-2EB97A02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74" y="4460139"/>
              <a:ext cx="2461943" cy="163586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AFDC83-5555-4B91-4A71-8EBDCDC56765}"/>
                </a:ext>
              </a:extLst>
            </p:cNvPr>
            <p:cNvSpPr txBox="1"/>
            <p:nvPr/>
          </p:nvSpPr>
          <p:spPr>
            <a:xfrm>
              <a:off x="609600" y="4191000"/>
              <a:ext cx="2590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Prepared for shipping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365260-0E3A-40F9-1EB1-753123E7E484}"/>
              </a:ext>
            </a:extLst>
          </p:cNvPr>
          <p:cNvSpPr txBox="1"/>
          <p:nvPr/>
        </p:nvSpPr>
        <p:spPr>
          <a:xfrm>
            <a:off x="3505200" y="2667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Each step is morphed into the next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7597670-6EA3-22E6-216A-C625720C53E4}"/>
              </a:ext>
            </a:extLst>
          </p:cNvPr>
          <p:cNvSpPr/>
          <p:nvPr/>
        </p:nvSpPr>
        <p:spPr>
          <a:xfrm>
            <a:off x="2743200" y="1927931"/>
            <a:ext cx="108000" cy="1764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9988CCC-D39D-087A-98AD-3AF599AA40AB}"/>
              </a:ext>
            </a:extLst>
          </p:cNvPr>
          <p:cNvSpPr/>
          <p:nvPr/>
        </p:nvSpPr>
        <p:spPr>
          <a:xfrm>
            <a:off x="3076617" y="3581400"/>
            <a:ext cx="108000" cy="14437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368BD7-145A-84F6-2E34-90F87D86465A}"/>
              </a:ext>
            </a:extLst>
          </p:cNvPr>
          <p:cNvSpPr/>
          <p:nvPr/>
        </p:nvSpPr>
        <p:spPr>
          <a:xfrm rot="20749288">
            <a:off x="3163700" y="5178106"/>
            <a:ext cx="1116000" cy="1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48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4A63-68A2-611D-5BB6-B596D951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 explainers: The fentanyl route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3C75D-1466-9273-77B5-C1E851452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A drawing of a warehouse&#10;&#10;AI-generated content may be incorrect.">
            <a:extLst>
              <a:ext uri="{FF2B5EF4-FFF2-40B4-BE49-F238E27FC236}">
                <a16:creationId xmlns:a16="http://schemas.microsoft.com/office/drawing/2014/main" id="{112D8435-0485-570D-05DF-16451750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4612927" cy="3001745"/>
          </a:xfrm>
          <a:prstGeom prst="rect">
            <a:avLst/>
          </a:prstGeom>
        </p:spPr>
      </p:pic>
      <p:pic>
        <p:nvPicPr>
          <p:cNvPr id="7" name="Picture 6" descr="A diagram of boxes and text&#10;&#10;AI-generated content may be incorrect.">
            <a:extLst>
              <a:ext uri="{FF2B5EF4-FFF2-40B4-BE49-F238E27FC236}">
                <a16:creationId xmlns:a16="http://schemas.microsoft.com/office/drawing/2014/main" id="{1DD08052-E731-41A7-4826-07F36B55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62" y="3684697"/>
            <a:ext cx="5066838" cy="3173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3BFC1-0FEF-6EE7-18BD-142235B9A361}"/>
              </a:ext>
            </a:extLst>
          </p:cNvPr>
          <p:cNvSpPr txBox="1"/>
          <p:nvPr/>
        </p:nvSpPr>
        <p:spPr>
          <a:xfrm>
            <a:off x="5334000" y="1371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drugs escape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DBAF7-8673-A8A9-1451-B36A915688CE}"/>
              </a:ext>
            </a:extLst>
          </p:cNvPr>
          <p:cNvSpPr txBox="1"/>
          <p:nvPr/>
        </p:nvSpPr>
        <p:spPr>
          <a:xfrm>
            <a:off x="457200" y="44958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they are shipped to final destination (drug lab)</a:t>
            </a:r>
          </a:p>
        </p:txBody>
      </p:sp>
    </p:spTree>
    <p:extLst>
      <p:ext uri="{BB962C8B-B14F-4D97-AF65-F5344CB8AC3E}">
        <p14:creationId xmlns:p14="http://schemas.microsoft.com/office/powerpoint/2010/main" val="196583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68656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journalists gaining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86144-853D-B6BF-EF89-9783F8FF0A81}"/>
              </a:ext>
            </a:extLst>
          </p:cNvPr>
          <p:cNvSpPr txBox="1"/>
          <p:nvPr/>
        </p:nvSpPr>
        <p:spPr>
          <a:xfrm>
            <a:off x="6324600" y="586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US" sz="1200" dirty="0"/>
              <a:t>Mark Corcoran (2018), </a:t>
            </a:r>
            <a:r>
              <a:rPr lang="en-US" sz="1200" i="1" dirty="0">
                <a:hlinkClick r:id="rId3"/>
              </a:rPr>
              <a:t>Satellite Journalism – The Big Picture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Journalism: Smoking Guns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9F792-71CC-466B-769D-3DFCFD655A11}"/>
              </a:ext>
            </a:extLst>
          </p:cNvPr>
          <p:cNvCxnSpPr/>
          <p:nvPr/>
        </p:nvCxnSpPr>
        <p:spPr>
          <a:xfrm>
            <a:off x="7086600" y="3048000"/>
            <a:ext cx="0" cy="190500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9D87-27E3-0AE9-6D2A-0152D9F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Cuban Missile Crisis: Before vs. After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17CCD-DCA4-A533-52D4-7A3DFACF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 descr="An aerial view of a military area&#10;&#10;Description automatically generated">
            <a:extLst>
              <a:ext uri="{FF2B5EF4-FFF2-40B4-BE49-F238E27FC236}">
                <a16:creationId xmlns:a16="http://schemas.microsoft.com/office/drawing/2014/main" id="{7B0CDB5B-ACD9-343F-0D37-3EE0E80CB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5" y="1981200"/>
            <a:ext cx="3707701" cy="3060000"/>
          </a:xfrm>
          <a:prstGeom prst="rect">
            <a:avLst/>
          </a:prstGeom>
        </p:spPr>
      </p:pic>
      <p:pic>
        <p:nvPicPr>
          <p:cNvPr id="8" name="Picture 7" descr="An aerial view of a forest&#10;&#10;Description automatically generated">
            <a:extLst>
              <a:ext uri="{FF2B5EF4-FFF2-40B4-BE49-F238E27FC236}">
                <a16:creationId xmlns:a16="http://schemas.microsoft.com/office/drawing/2014/main" id="{34998AF6-6EE9-D95C-ECE3-6873AA65E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85" y="1986116"/>
            <a:ext cx="3919350" cy="30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6D383-A603-C3A1-EE94-118A7B7F2F7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Not DDJ, but: U-2 photographs on Oct 14-15, 1962 were used to identify the build-up of  Soviet medium-range ballistic missiles in sites in Cuba, providing VISUAL PROOF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8DE5E-02C5-770D-908A-BC8374862539}"/>
              </a:ext>
            </a:extLst>
          </p:cNvPr>
          <p:cNvSpPr txBox="1"/>
          <p:nvPr/>
        </p:nvSpPr>
        <p:spPr>
          <a:xfrm>
            <a:off x="476865" y="6172200"/>
            <a:ext cx="782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https://nsarchive.gwu.edu/document/29153-oct-14-first-u-2-photographs-soviet-missiles-cuba-1962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41021-0650-FD09-969C-EED06335FE60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Analysts were able to identify: missile trailers, launching equipment,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442B-1A6A-CA0E-0B43-872D2A4CE757}"/>
              </a:ext>
            </a:extLst>
          </p:cNvPr>
          <p:cNvSpPr txBox="1"/>
          <p:nvPr/>
        </p:nvSpPr>
        <p:spPr>
          <a:xfrm>
            <a:off x="5943600" y="2819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Missile trailer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5A5B5-B5F2-6B01-E6D9-5961EDB08BFA}"/>
              </a:ext>
            </a:extLst>
          </p:cNvPr>
          <p:cNvSpPr txBox="1"/>
          <p:nvPr/>
        </p:nvSpPr>
        <p:spPr>
          <a:xfrm>
            <a:off x="5029200" y="3169622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Launcher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5958A-CAF9-C9DE-C20B-041BF5074E38}"/>
              </a:ext>
            </a:extLst>
          </p:cNvPr>
          <p:cNvSpPr txBox="1"/>
          <p:nvPr/>
        </p:nvSpPr>
        <p:spPr>
          <a:xfrm>
            <a:off x="1769047" y="4595661"/>
            <a:ext cx="11233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E2D01-C984-2ED0-5138-BAD849488F28}"/>
              </a:ext>
            </a:extLst>
          </p:cNvPr>
          <p:cNvSpPr txBox="1"/>
          <p:nvPr/>
        </p:nvSpPr>
        <p:spPr>
          <a:xfrm>
            <a:off x="6191865" y="4599139"/>
            <a:ext cx="11233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31048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59D2-33C5-70A9-C54E-602873CA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Before-After Sweeps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B265B-03D5-9762-D8BF-658D5876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0FB1E96D-022B-CCFE-8D5B-EC13BB9C9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6328"/>
            <a:ext cx="8229601" cy="399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CB08E-9238-1854-CD1F-ED8039413237}"/>
              </a:ext>
            </a:extLst>
          </p:cNvPr>
          <p:cNvSpPr txBox="1"/>
          <p:nvPr/>
        </p:nvSpPr>
        <p:spPr>
          <a:xfrm>
            <a:off x="457199" y="990600"/>
            <a:ext cx="8229601" cy="70788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A moving window technique allows one to see before-after comparisons directly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36165-811A-673F-BD34-815A70A09B20}"/>
              </a:ext>
            </a:extLst>
          </p:cNvPr>
          <p:cNvSpPr txBox="1"/>
          <p:nvPr/>
        </p:nvSpPr>
        <p:spPr>
          <a:xfrm>
            <a:off x="457199" y="6356350"/>
            <a:ext cx="762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3"/>
              </a:rPr>
              <a:t>https://www.planet.com/gallery/#!/post/ammonium-nitrate-explosion</a:t>
            </a:r>
            <a:r>
              <a:rPr lang="en-CA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0CC6F-350C-DDA0-670B-B90CF9B964F7}"/>
              </a:ext>
            </a:extLst>
          </p:cNvPr>
          <p:cNvSpPr txBox="1"/>
          <p:nvPr/>
        </p:nvSpPr>
        <p:spPr>
          <a:xfrm>
            <a:off x="457199" y="1817132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Ammonium Nitrate explosion at the port of Beirut, Lebanon, Aug. 5, 2020</a:t>
            </a:r>
          </a:p>
        </p:txBody>
      </p:sp>
    </p:spTree>
    <p:extLst>
      <p:ext uri="{BB962C8B-B14F-4D97-AF65-F5344CB8AC3E}">
        <p14:creationId xmlns:p14="http://schemas.microsoft.com/office/powerpoint/2010/main" val="3470464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504753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 dirty="0"/>
              <a:t>The La Pampa gold mine,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</a:t>
            </a:r>
            <a:r>
              <a:rPr lang="en-US" sz="1600" dirty="0">
                <a:hlinkClick r:id="rId3"/>
              </a:rPr>
              <a:t>Planet Labs</a:t>
            </a:r>
            <a:r>
              <a:rPr lang="en-US" sz="1600" dirty="0"/>
              <a:t>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custGeom>
            <a:avLst/>
            <a:gdLst>
              <a:gd name="connsiteX0" fmla="*/ 0 w 5410200"/>
              <a:gd name="connsiteY0" fmla="*/ 0 h 646331"/>
              <a:gd name="connsiteX1" fmla="*/ 378714 w 5410200"/>
              <a:gd name="connsiteY1" fmla="*/ 0 h 646331"/>
              <a:gd name="connsiteX2" fmla="*/ 1027938 w 5410200"/>
              <a:gd name="connsiteY2" fmla="*/ 0 h 646331"/>
              <a:gd name="connsiteX3" fmla="*/ 1623060 w 5410200"/>
              <a:gd name="connsiteY3" fmla="*/ 0 h 646331"/>
              <a:gd name="connsiteX4" fmla="*/ 2001774 w 5410200"/>
              <a:gd name="connsiteY4" fmla="*/ 0 h 646331"/>
              <a:gd name="connsiteX5" fmla="*/ 2488692 w 5410200"/>
              <a:gd name="connsiteY5" fmla="*/ 0 h 646331"/>
              <a:gd name="connsiteX6" fmla="*/ 3137916 w 5410200"/>
              <a:gd name="connsiteY6" fmla="*/ 0 h 646331"/>
              <a:gd name="connsiteX7" fmla="*/ 3678936 w 5410200"/>
              <a:gd name="connsiteY7" fmla="*/ 0 h 646331"/>
              <a:gd name="connsiteX8" fmla="*/ 4274058 w 5410200"/>
              <a:gd name="connsiteY8" fmla="*/ 0 h 646331"/>
              <a:gd name="connsiteX9" fmla="*/ 4760976 w 5410200"/>
              <a:gd name="connsiteY9" fmla="*/ 0 h 646331"/>
              <a:gd name="connsiteX10" fmla="*/ 5410200 w 5410200"/>
              <a:gd name="connsiteY10" fmla="*/ 0 h 646331"/>
              <a:gd name="connsiteX11" fmla="*/ 5410200 w 5410200"/>
              <a:gd name="connsiteY11" fmla="*/ 336092 h 646331"/>
              <a:gd name="connsiteX12" fmla="*/ 5410200 w 5410200"/>
              <a:gd name="connsiteY12" fmla="*/ 646331 h 646331"/>
              <a:gd name="connsiteX13" fmla="*/ 5031486 w 5410200"/>
              <a:gd name="connsiteY13" fmla="*/ 646331 h 646331"/>
              <a:gd name="connsiteX14" fmla="*/ 4652772 w 5410200"/>
              <a:gd name="connsiteY14" fmla="*/ 646331 h 646331"/>
              <a:gd name="connsiteX15" fmla="*/ 4057650 w 5410200"/>
              <a:gd name="connsiteY15" fmla="*/ 646331 h 646331"/>
              <a:gd name="connsiteX16" fmla="*/ 3678936 w 5410200"/>
              <a:gd name="connsiteY16" fmla="*/ 646331 h 646331"/>
              <a:gd name="connsiteX17" fmla="*/ 3137916 w 5410200"/>
              <a:gd name="connsiteY17" fmla="*/ 646331 h 646331"/>
              <a:gd name="connsiteX18" fmla="*/ 2705100 w 5410200"/>
              <a:gd name="connsiteY18" fmla="*/ 646331 h 646331"/>
              <a:gd name="connsiteX19" fmla="*/ 2164080 w 5410200"/>
              <a:gd name="connsiteY19" fmla="*/ 646331 h 646331"/>
              <a:gd name="connsiteX20" fmla="*/ 1623060 w 5410200"/>
              <a:gd name="connsiteY20" fmla="*/ 646331 h 646331"/>
              <a:gd name="connsiteX21" fmla="*/ 1082040 w 5410200"/>
              <a:gd name="connsiteY21" fmla="*/ 646331 h 646331"/>
              <a:gd name="connsiteX22" fmla="*/ 541020 w 5410200"/>
              <a:gd name="connsiteY22" fmla="*/ 646331 h 646331"/>
              <a:gd name="connsiteX23" fmla="*/ 0 w 5410200"/>
              <a:gd name="connsiteY23" fmla="*/ 646331 h 646331"/>
              <a:gd name="connsiteX24" fmla="*/ 0 w 5410200"/>
              <a:gd name="connsiteY24" fmla="*/ 316702 h 646331"/>
              <a:gd name="connsiteX25" fmla="*/ 0 w 5410200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10200" h="646331" fill="none" extrusionOk="0">
                <a:moveTo>
                  <a:pt x="0" y="0"/>
                </a:moveTo>
                <a:cubicBezTo>
                  <a:pt x="111541" y="-18883"/>
                  <a:pt x="278833" y="7203"/>
                  <a:pt x="378714" y="0"/>
                </a:cubicBezTo>
                <a:cubicBezTo>
                  <a:pt x="478595" y="-7203"/>
                  <a:pt x="776805" y="38353"/>
                  <a:pt x="1027938" y="0"/>
                </a:cubicBezTo>
                <a:cubicBezTo>
                  <a:pt x="1279071" y="-38353"/>
                  <a:pt x="1373874" y="53054"/>
                  <a:pt x="1623060" y="0"/>
                </a:cubicBezTo>
                <a:cubicBezTo>
                  <a:pt x="1872246" y="-53054"/>
                  <a:pt x="1912201" y="21062"/>
                  <a:pt x="2001774" y="0"/>
                </a:cubicBezTo>
                <a:cubicBezTo>
                  <a:pt x="2091347" y="-21062"/>
                  <a:pt x="2308309" y="49365"/>
                  <a:pt x="2488692" y="0"/>
                </a:cubicBezTo>
                <a:cubicBezTo>
                  <a:pt x="2669075" y="-49365"/>
                  <a:pt x="2837960" y="22121"/>
                  <a:pt x="3137916" y="0"/>
                </a:cubicBezTo>
                <a:cubicBezTo>
                  <a:pt x="3437872" y="-22121"/>
                  <a:pt x="3480645" y="1622"/>
                  <a:pt x="3678936" y="0"/>
                </a:cubicBezTo>
                <a:cubicBezTo>
                  <a:pt x="3877227" y="-1622"/>
                  <a:pt x="4056817" y="63254"/>
                  <a:pt x="4274058" y="0"/>
                </a:cubicBezTo>
                <a:cubicBezTo>
                  <a:pt x="4491299" y="-63254"/>
                  <a:pt x="4533466" y="55671"/>
                  <a:pt x="4760976" y="0"/>
                </a:cubicBezTo>
                <a:cubicBezTo>
                  <a:pt x="4988486" y="-55671"/>
                  <a:pt x="5177374" y="4641"/>
                  <a:pt x="5410200" y="0"/>
                </a:cubicBezTo>
                <a:cubicBezTo>
                  <a:pt x="5412191" y="147492"/>
                  <a:pt x="5393126" y="251355"/>
                  <a:pt x="5410200" y="336092"/>
                </a:cubicBezTo>
                <a:cubicBezTo>
                  <a:pt x="5427274" y="420829"/>
                  <a:pt x="5401916" y="550507"/>
                  <a:pt x="5410200" y="646331"/>
                </a:cubicBezTo>
                <a:cubicBezTo>
                  <a:pt x="5272447" y="691017"/>
                  <a:pt x="5214794" y="629663"/>
                  <a:pt x="5031486" y="646331"/>
                </a:cubicBezTo>
                <a:cubicBezTo>
                  <a:pt x="4848178" y="662999"/>
                  <a:pt x="4835065" y="602589"/>
                  <a:pt x="4652772" y="646331"/>
                </a:cubicBezTo>
                <a:cubicBezTo>
                  <a:pt x="4470479" y="690073"/>
                  <a:pt x="4353304" y="630347"/>
                  <a:pt x="4057650" y="646331"/>
                </a:cubicBezTo>
                <a:cubicBezTo>
                  <a:pt x="3761996" y="662315"/>
                  <a:pt x="3756866" y="630184"/>
                  <a:pt x="3678936" y="646331"/>
                </a:cubicBezTo>
                <a:cubicBezTo>
                  <a:pt x="3601006" y="662478"/>
                  <a:pt x="3248410" y="587249"/>
                  <a:pt x="3137916" y="646331"/>
                </a:cubicBezTo>
                <a:cubicBezTo>
                  <a:pt x="3027422" y="705413"/>
                  <a:pt x="2823419" y="640702"/>
                  <a:pt x="2705100" y="646331"/>
                </a:cubicBezTo>
                <a:cubicBezTo>
                  <a:pt x="2586781" y="651960"/>
                  <a:pt x="2317036" y="593829"/>
                  <a:pt x="2164080" y="646331"/>
                </a:cubicBezTo>
                <a:cubicBezTo>
                  <a:pt x="2011124" y="698833"/>
                  <a:pt x="1836911" y="595346"/>
                  <a:pt x="1623060" y="646331"/>
                </a:cubicBezTo>
                <a:cubicBezTo>
                  <a:pt x="1409209" y="697316"/>
                  <a:pt x="1339163" y="621199"/>
                  <a:pt x="1082040" y="646331"/>
                </a:cubicBezTo>
                <a:cubicBezTo>
                  <a:pt x="824917" y="671463"/>
                  <a:pt x="679437" y="645775"/>
                  <a:pt x="541020" y="646331"/>
                </a:cubicBezTo>
                <a:cubicBezTo>
                  <a:pt x="402603" y="646887"/>
                  <a:pt x="192563" y="589553"/>
                  <a:pt x="0" y="646331"/>
                </a:cubicBezTo>
                <a:cubicBezTo>
                  <a:pt x="-674" y="516024"/>
                  <a:pt x="9409" y="396027"/>
                  <a:pt x="0" y="316702"/>
                </a:cubicBezTo>
                <a:cubicBezTo>
                  <a:pt x="-9409" y="237377"/>
                  <a:pt x="9365" y="93116"/>
                  <a:pt x="0" y="0"/>
                </a:cubicBezTo>
                <a:close/>
              </a:path>
              <a:path w="5410200" h="646331" stroke="0" extrusionOk="0">
                <a:moveTo>
                  <a:pt x="0" y="0"/>
                </a:moveTo>
                <a:cubicBezTo>
                  <a:pt x="207496" y="-56593"/>
                  <a:pt x="355112" y="4144"/>
                  <a:pt x="486918" y="0"/>
                </a:cubicBezTo>
                <a:cubicBezTo>
                  <a:pt x="618724" y="-4144"/>
                  <a:pt x="772404" y="41041"/>
                  <a:pt x="865632" y="0"/>
                </a:cubicBezTo>
                <a:cubicBezTo>
                  <a:pt x="958860" y="-41041"/>
                  <a:pt x="1222360" y="12311"/>
                  <a:pt x="1514856" y="0"/>
                </a:cubicBezTo>
                <a:cubicBezTo>
                  <a:pt x="1807352" y="-12311"/>
                  <a:pt x="1802457" y="55524"/>
                  <a:pt x="2001774" y="0"/>
                </a:cubicBezTo>
                <a:cubicBezTo>
                  <a:pt x="2201091" y="-55524"/>
                  <a:pt x="2256564" y="226"/>
                  <a:pt x="2488692" y="0"/>
                </a:cubicBezTo>
                <a:cubicBezTo>
                  <a:pt x="2720820" y="-226"/>
                  <a:pt x="2983528" y="48361"/>
                  <a:pt x="3137916" y="0"/>
                </a:cubicBezTo>
                <a:cubicBezTo>
                  <a:pt x="3292304" y="-48361"/>
                  <a:pt x="3413939" y="40583"/>
                  <a:pt x="3570732" y="0"/>
                </a:cubicBezTo>
                <a:cubicBezTo>
                  <a:pt x="3727525" y="-40583"/>
                  <a:pt x="4004067" y="38742"/>
                  <a:pt x="4219956" y="0"/>
                </a:cubicBezTo>
                <a:cubicBezTo>
                  <a:pt x="4435845" y="-38742"/>
                  <a:pt x="4625690" y="76212"/>
                  <a:pt x="4869180" y="0"/>
                </a:cubicBezTo>
                <a:cubicBezTo>
                  <a:pt x="5112670" y="-76212"/>
                  <a:pt x="5300989" y="47209"/>
                  <a:pt x="5410200" y="0"/>
                </a:cubicBezTo>
                <a:cubicBezTo>
                  <a:pt x="5428185" y="128922"/>
                  <a:pt x="5389992" y="168131"/>
                  <a:pt x="5410200" y="336092"/>
                </a:cubicBezTo>
                <a:cubicBezTo>
                  <a:pt x="5430408" y="504053"/>
                  <a:pt x="5384229" y="573465"/>
                  <a:pt x="5410200" y="646331"/>
                </a:cubicBezTo>
                <a:cubicBezTo>
                  <a:pt x="5324700" y="681883"/>
                  <a:pt x="5182920" y="642693"/>
                  <a:pt x="5031486" y="646331"/>
                </a:cubicBezTo>
                <a:cubicBezTo>
                  <a:pt x="4880052" y="649969"/>
                  <a:pt x="4685624" y="645211"/>
                  <a:pt x="4382262" y="646331"/>
                </a:cubicBezTo>
                <a:cubicBezTo>
                  <a:pt x="4078900" y="647451"/>
                  <a:pt x="4040315" y="640868"/>
                  <a:pt x="3949446" y="646331"/>
                </a:cubicBezTo>
                <a:cubicBezTo>
                  <a:pt x="3858577" y="651794"/>
                  <a:pt x="3660665" y="610916"/>
                  <a:pt x="3408426" y="646331"/>
                </a:cubicBezTo>
                <a:cubicBezTo>
                  <a:pt x="3156187" y="681746"/>
                  <a:pt x="3080139" y="596252"/>
                  <a:pt x="2759202" y="646331"/>
                </a:cubicBezTo>
                <a:cubicBezTo>
                  <a:pt x="2438265" y="696410"/>
                  <a:pt x="2367693" y="600917"/>
                  <a:pt x="2218182" y="646331"/>
                </a:cubicBezTo>
                <a:cubicBezTo>
                  <a:pt x="2068671" y="691745"/>
                  <a:pt x="2023081" y="616999"/>
                  <a:pt x="1839468" y="646331"/>
                </a:cubicBezTo>
                <a:cubicBezTo>
                  <a:pt x="1655855" y="675663"/>
                  <a:pt x="1595585" y="617206"/>
                  <a:pt x="1406652" y="646331"/>
                </a:cubicBezTo>
                <a:cubicBezTo>
                  <a:pt x="1217719" y="675456"/>
                  <a:pt x="1028998" y="634061"/>
                  <a:pt x="757428" y="646331"/>
                </a:cubicBezTo>
                <a:cubicBezTo>
                  <a:pt x="485858" y="658601"/>
                  <a:pt x="209500" y="623557"/>
                  <a:pt x="0" y="646331"/>
                </a:cubicBezTo>
                <a:cubicBezTo>
                  <a:pt x="-29415" y="530936"/>
                  <a:pt x="8631" y="422022"/>
                  <a:pt x="0" y="336092"/>
                </a:cubicBezTo>
                <a:cubicBezTo>
                  <a:pt x="-8631" y="250162"/>
                  <a:pt x="30560" y="84049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5875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553200" y="6019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 </a:t>
            </a:r>
            <a:r>
              <a:rPr lang="en-US" sz="1200" dirty="0">
                <a:hlinkClick r:id="rId3"/>
              </a:rPr>
              <a:t>https://www.planet.com/</a:t>
            </a:r>
            <a:r>
              <a:rPr lang="en-US" sz="1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DAEAC-9F52-B116-1646-1EEFDC4C3E1B}"/>
              </a:ext>
            </a:extLst>
          </p:cNvPr>
          <p:cNvSpPr/>
          <p:nvPr/>
        </p:nvSpPr>
        <p:spPr>
          <a:xfrm>
            <a:off x="5712542" y="363794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F94C8-1344-A368-396B-3DCF7ABF2A49}"/>
              </a:ext>
            </a:extLst>
          </p:cNvPr>
          <p:cNvSpPr/>
          <p:nvPr/>
        </p:nvSpPr>
        <p:spPr>
          <a:xfrm>
            <a:off x="2631638" y="3113140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8B5CE-3ED0-00B0-8B0C-FECEBB344D8D}"/>
              </a:ext>
            </a:extLst>
          </p:cNvPr>
          <p:cNvSpPr/>
          <p:nvPr/>
        </p:nvSpPr>
        <p:spPr>
          <a:xfrm>
            <a:off x="5673967" y="3110915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96A92-0786-C1F9-F1A4-B3652ECD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Remote sensing tools for telling stories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C55B0-4E3E-6F78-3499-21A51080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 descr="A two magazines with text on them&#10;&#10;Description automatically generated">
            <a:extLst>
              <a:ext uri="{FF2B5EF4-FFF2-40B4-BE49-F238E27FC236}">
                <a16:creationId xmlns:a16="http://schemas.microsoft.com/office/drawing/2014/main" id="{8D2D7441-9DB3-F788-4127-163674D9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00" y="1828800"/>
            <a:ext cx="5538900" cy="39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FA7A9-73EB-69BF-07AD-815515F3757E}"/>
              </a:ext>
            </a:extLst>
          </p:cNvPr>
          <p:cNvSpPr txBox="1"/>
          <p:nvPr/>
        </p:nvSpPr>
        <p:spPr>
          <a:xfrm>
            <a:off x="1752600" y="635635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Taken from: Rob </a:t>
            </a:r>
            <a:r>
              <a:rPr lang="en-CA" sz="1600" dirty="0" err="1"/>
              <a:t>Simmon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From Space to Story in Data Journalism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7D1F2-73CC-CFC6-7BF4-A5157762069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data provides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to the news, </a:t>
            </a:r>
            <a:r>
              <a:rPr lang="en-CA" dirty="0">
                <a:solidFill>
                  <a:srgbClr val="0070C0"/>
                </a:solidFill>
              </a:rPr>
              <a:t>documents</a:t>
            </a:r>
            <a:r>
              <a:rPr lang="en-CA" dirty="0"/>
              <a:t> events, and a tool for </a:t>
            </a:r>
            <a:r>
              <a:rPr lang="en-CA" dirty="0">
                <a:solidFill>
                  <a:srgbClr val="0070C0"/>
                </a:solidFill>
              </a:rPr>
              <a:t>investigation</a:t>
            </a:r>
            <a:r>
              <a:rPr lang="en-CA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2D245-9435-7CE3-4707-C82A18D81FF8}"/>
              </a:ext>
            </a:extLst>
          </p:cNvPr>
          <p:cNvSpPr txBox="1"/>
          <p:nvPr/>
        </p:nvSpPr>
        <p:spPr>
          <a:xfrm>
            <a:off x="1600200" y="588645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U.S. spy satellite image of a Soviet shipyard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D2E7F-5B9A-A457-82F4-701D4F68B6AF}"/>
              </a:ext>
            </a:extLst>
          </p:cNvPr>
          <p:cNvSpPr txBox="1"/>
          <p:nvPr/>
        </p:nvSpPr>
        <p:spPr>
          <a:xfrm>
            <a:off x="4495800" y="58864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3D rendering of Hurricane Linda (NOAA)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FF528-8982-AE09-EC0E-CA0B7DB8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545267"/>
            <a:ext cx="96190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1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D7181-5B6C-5491-A216-4C772D2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 descr="A satellite image of the earth&#10;&#10;Description automatically generated">
            <a:extLst>
              <a:ext uri="{FF2B5EF4-FFF2-40B4-BE49-F238E27FC236}">
                <a16:creationId xmlns:a16="http://schemas.microsoft.com/office/drawing/2014/main" id="{C751FACC-06AD-75B2-F290-5152040D0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1" y="1179721"/>
            <a:ext cx="7019177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943BB-6F36-2B98-7820-908B1EBF9405}"/>
              </a:ext>
            </a:extLst>
          </p:cNvPr>
          <p:cNvSpPr txBox="1"/>
          <p:nvPr/>
        </p:nvSpPr>
        <p:spPr>
          <a:xfrm>
            <a:off x="914400" y="304800"/>
            <a:ext cx="75438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Satellite image of smoke from wildfires provides the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&amp; </a:t>
            </a:r>
            <a:r>
              <a:rPr lang="en-CA" dirty="0">
                <a:solidFill>
                  <a:srgbClr val="0070C0"/>
                </a:solidFill>
              </a:rPr>
              <a:t>scope</a:t>
            </a:r>
            <a:r>
              <a:rPr lang="en-CA" dirty="0"/>
              <a:t> for this story, justifying the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3633-56A2-FCD7-AC8E-CB39A3CEB592}"/>
              </a:ext>
            </a:extLst>
          </p:cNvPr>
          <p:cNvSpPr txBox="1"/>
          <p:nvPr/>
        </p:nvSpPr>
        <p:spPr>
          <a:xfrm>
            <a:off x="6858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Zoë </a:t>
            </a:r>
            <a:r>
              <a:rPr lang="en-CA" sz="1400" dirty="0" err="1"/>
              <a:t>Schlanger</a:t>
            </a:r>
            <a:r>
              <a:rPr lang="en-CA" sz="1400" dirty="0"/>
              <a:t> &amp; Daniel Wolfe, </a:t>
            </a:r>
            <a:r>
              <a:rPr lang="en-CA" sz="1400" dirty="0">
                <a:hlinkClick r:id="rId3"/>
              </a:rPr>
              <a:t>The fires in the Amazon were likely set intentionally</a:t>
            </a:r>
            <a:r>
              <a:rPr lang="en-CA" sz="1400" dirty="0"/>
              <a:t>, </a:t>
            </a:r>
            <a:r>
              <a:rPr lang="en-CA" sz="1400" i="1" dirty="0"/>
              <a:t>Quartz</a:t>
            </a:r>
            <a:r>
              <a:rPr lang="en-CA" sz="1400" dirty="0"/>
              <a:t>, Aug. 2019</a:t>
            </a:r>
          </a:p>
        </p:txBody>
      </p:sp>
    </p:spTree>
    <p:extLst>
      <p:ext uri="{BB962C8B-B14F-4D97-AF65-F5344CB8AC3E}">
        <p14:creationId xmlns:p14="http://schemas.microsoft.com/office/powerpoint/2010/main" val="3493386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50221-437A-442F-FF87-E6D72AB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for DDJ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AF01D-9F46-5859-3FAF-90E47B3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E948EB7F-D374-A2A2-5DC3-64AFE434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066800"/>
            <a:ext cx="5052543" cy="2324554"/>
          </a:xfrm>
          <a:prstGeom prst="rect">
            <a:avLst/>
          </a:prstGeom>
        </p:spPr>
      </p:pic>
      <p:pic>
        <p:nvPicPr>
          <p:cNvPr id="7" name="Picture 6" descr="A graph with purple and pink dots&#10;&#10;Description automatically generated">
            <a:extLst>
              <a:ext uri="{FF2B5EF4-FFF2-40B4-BE49-F238E27FC236}">
                <a16:creationId xmlns:a16="http://schemas.microsoft.com/office/drawing/2014/main" id="{4E1B3C9A-51A7-812B-23D2-4AACE7DF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506437"/>
            <a:ext cx="4676285" cy="305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17634-F1B8-3F90-C394-ECA8C3808EB3}"/>
              </a:ext>
            </a:extLst>
          </p:cNvPr>
          <p:cNvSpPr txBox="1"/>
          <p:nvPr/>
        </p:nvSpPr>
        <p:spPr>
          <a:xfrm>
            <a:off x="533401" y="6172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https://datajournalism.com/survey/2022/skills-and-tools/</a:t>
            </a:r>
            <a:r>
              <a:rPr lang="en-CA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1C0AF-CD4D-D1FF-E825-F0F8759DFF40}"/>
              </a:ext>
            </a:extLst>
          </p:cNvPr>
          <p:cNvSpPr txBox="1"/>
          <p:nvPr/>
        </p:nvSpPr>
        <p:spPr>
          <a:xfrm>
            <a:off x="5715000" y="1447800"/>
            <a:ext cx="2847485" cy="923330"/>
          </a:xfrm>
          <a:custGeom>
            <a:avLst/>
            <a:gdLst>
              <a:gd name="connsiteX0" fmla="*/ 0 w 2847485"/>
              <a:gd name="connsiteY0" fmla="*/ 0 h 923330"/>
              <a:gd name="connsiteX1" fmla="*/ 626447 w 2847485"/>
              <a:gd name="connsiteY1" fmla="*/ 0 h 923330"/>
              <a:gd name="connsiteX2" fmla="*/ 1224419 w 2847485"/>
              <a:gd name="connsiteY2" fmla="*/ 0 h 923330"/>
              <a:gd name="connsiteX3" fmla="*/ 1822390 w 2847485"/>
              <a:gd name="connsiteY3" fmla="*/ 0 h 923330"/>
              <a:gd name="connsiteX4" fmla="*/ 2306463 w 2847485"/>
              <a:gd name="connsiteY4" fmla="*/ 0 h 923330"/>
              <a:gd name="connsiteX5" fmla="*/ 2847485 w 2847485"/>
              <a:gd name="connsiteY5" fmla="*/ 0 h 923330"/>
              <a:gd name="connsiteX6" fmla="*/ 2847485 w 2847485"/>
              <a:gd name="connsiteY6" fmla="*/ 470898 h 923330"/>
              <a:gd name="connsiteX7" fmla="*/ 2847485 w 2847485"/>
              <a:gd name="connsiteY7" fmla="*/ 923330 h 923330"/>
              <a:gd name="connsiteX8" fmla="*/ 2277988 w 2847485"/>
              <a:gd name="connsiteY8" fmla="*/ 923330 h 923330"/>
              <a:gd name="connsiteX9" fmla="*/ 1793916 w 2847485"/>
              <a:gd name="connsiteY9" fmla="*/ 923330 h 923330"/>
              <a:gd name="connsiteX10" fmla="*/ 1309843 w 2847485"/>
              <a:gd name="connsiteY10" fmla="*/ 923330 h 923330"/>
              <a:gd name="connsiteX11" fmla="*/ 711871 w 2847485"/>
              <a:gd name="connsiteY11" fmla="*/ 923330 h 923330"/>
              <a:gd name="connsiteX12" fmla="*/ 0 w 2847485"/>
              <a:gd name="connsiteY12" fmla="*/ 923330 h 923330"/>
              <a:gd name="connsiteX13" fmla="*/ 0 w 2847485"/>
              <a:gd name="connsiteY13" fmla="*/ 443198 h 923330"/>
              <a:gd name="connsiteX14" fmla="*/ 0 w 2847485"/>
              <a:gd name="connsiteY1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47485" h="923330" fill="none" extrusionOk="0">
                <a:moveTo>
                  <a:pt x="0" y="0"/>
                </a:moveTo>
                <a:cubicBezTo>
                  <a:pt x="239566" y="-7861"/>
                  <a:pt x="413079" y="38508"/>
                  <a:pt x="626447" y="0"/>
                </a:cubicBezTo>
                <a:cubicBezTo>
                  <a:pt x="839815" y="-38508"/>
                  <a:pt x="1070808" y="70161"/>
                  <a:pt x="1224419" y="0"/>
                </a:cubicBezTo>
                <a:cubicBezTo>
                  <a:pt x="1378030" y="-70161"/>
                  <a:pt x="1636829" y="6895"/>
                  <a:pt x="1822390" y="0"/>
                </a:cubicBezTo>
                <a:cubicBezTo>
                  <a:pt x="2007951" y="-6895"/>
                  <a:pt x="2140987" y="48342"/>
                  <a:pt x="2306463" y="0"/>
                </a:cubicBezTo>
                <a:cubicBezTo>
                  <a:pt x="2471939" y="-48342"/>
                  <a:pt x="2733441" y="43222"/>
                  <a:pt x="2847485" y="0"/>
                </a:cubicBezTo>
                <a:cubicBezTo>
                  <a:pt x="2856117" y="200484"/>
                  <a:pt x="2810145" y="316564"/>
                  <a:pt x="2847485" y="470898"/>
                </a:cubicBezTo>
                <a:cubicBezTo>
                  <a:pt x="2884825" y="625232"/>
                  <a:pt x="2822124" y="766531"/>
                  <a:pt x="2847485" y="923330"/>
                </a:cubicBezTo>
                <a:cubicBezTo>
                  <a:pt x="2590459" y="930540"/>
                  <a:pt x="2417981" y="891654"/>
                  <a:pt x="2277988" y="923330"/>
                </a:cubicBezTo>
                <a:cubicBezTo>
                  <a:pt x="2137995" y="955006"/>
                  <a:pt x="2020575" y="867650"/>
                  <a:pt x="1793916" y="923330"/>
                </a:cubicBezTo>
                <a:cubicBezTo>
                  <a:pt x="1567257" y="979010"/>
                  <a:pt x="1516514" y="890206"/>
                  <a:pt x="1309843" y="923330"/>
                </a:cubicBezTo>
                <a:cubicBezTo>
                  <a:pt x="1103172" y="956454"/>
                  <a:pt x="925624" y="909118"/>
                  <a:pt x="711871" y="923330"/>
                </a:cubicBezTo>
                <a:cubicBezTo>
                  <a:pt x="498118" y="937542"/>
                  <a:pt x="167000" y="872779"/>
                  <a:pt x="0" y="923330"/>
                </a:cubicBezTo>
                <a:cubicBezTo>
                  <a:pt x="-49936" y="710357"/>
                  <a:pt x="17634" y="547788"/>
                  <a:pt x="0" y="443198"/>
                </a:cubicBezTo>
                <a:cubicBezTo>
                  <a:pt x="-17634" y="338608"/>
                  <a:pt x="1964" y="200027"/>
                  <a:pt x="0" y="0"/>
                </a:cubicBezTo>
                <a:close/>
              </a:path>
              <a:path w="2847485" h="923330" stroke="0" extrusionOk="0">
                <a:moveTo>
                  <a:pt x="0" y="0"/>
                </a:moveTo>
                <a:cubicBezTo>
                  <a:pt x="198328" y="-3630"/>
                  <a:pt x="409751" y="46224"/>
                  <a:pt x="541022" y="0"/>
                </a:cubicBezTo>
                <a:cubicBezTo>
                  <a:pt x="672293" y="-46224"/>
                  <a:pt x="788663" y="564"/>
                  <a:pt x="1025095" y="0"/>
                </a:cubicBezTo>
                <a:cubicBezTo>
                  <a:pt x="1261527" y="-564"/>
                  <a:pt x="1512707" y="49084"/>
                  <a:pt x="1651541" y="0"/>
                </a:cubicBezTo>
                <a:cubicBezTo>
                  <a:pt x="1790375" y="-49084"/>
                  <a:pt x="1994331" y="42500"/>
                  <a:pt x="2192563" y="0"/>
                </a:cubicBezTo>
                <a:cubicBezTo>
                  <a:pt x="2390795" y="-42500"/>
                  <a:pt x="2606979" y="62022"/>
                  <a:pt x="2847485" y="0"/>
                </a:cubicBezTo>
                <a:cubicBezTo>
                  <a:pt x="2868356" y="162923"/>
                  <a:pt x="2822839" y="370604"/>
                  <a:pt x="2847485" y="480132"/>
                </a:cubicBezTo>
                <a:cubicBezTo>
                  <a:pt x="2872131" y="589660"/>
                  <a:pt x="2847221" y="809124"/>
                  <a:pt x="2847485" y="923330"/>
                </a:cubicBezTo>
                <a:cubicBezTo>
                  <a:pt x="2563832" y="984195"/>
                  <a:pt x="2400305" y="866841"/>
                  <a:pt x="2277988" y="923330"/>
                </a:cubicBezTo>
                <a:cubicBezTo>
                  <a:pt x="2155671" y="979819"/>
                  <a:pt x="1962667" y="913728"/>
                  <a:pt x="1793916" y="923330"/>
                </a:cubicBezTo>
                <a:cubicBezTo>
                  <a:pt x="1625165" y="932932"/>
                  <a:pt x="1371732" y="911904"/>
                  <a:pt x="1224419" y="923330"/>
                </a:cubicBezTo>
                <a:cubicBezTo>
                  <a:pt x="1077106" y="934756"/>
                  <a:pt x="893196" y="886296"/>
                  <a:pt x="654922" y="923330"/>
                </a:cubicBezTo>
                <a:cubicBezTo>
                  <a:pt x="416648" y="960364"/>
                  <a:pt x="181001" y="868111"/>
                  <a:pt x="0" y="923330"/>
                </a:cubicBezTo>
                <a:cubicBezTo>
                  <a:pt x="-12020" y="714129"/>
                  <a:pt x="45552" y="562566"/>
                  <a:pt x="0" y="443198"/>
                </a:cubicBezTo>
                <a:cubicBezTo>
                  <a:pt x="-45552" y="323830"/>
                  <a:pt x="13285" y="89593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/>
              <a:t>Of those who </a:t>
            </a:r>
            <a:r>
              <a:rPr lang="en-CA" dirty="0">
                <a:solidFill>
                  <a:srgbClr val="0070C0"/>
                </a:solidFill>
              </a:rPr>
              <a:t>program</a:t>
            </a:r>
            <a:r>
              <a:rPr lang="en-CA" dirty="0"/>
              <a:t>, most use Python &amp; HTML, followed by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E372-08EF-986E-F4D7-4FCCAA271724}"/>
              </a:ext>
            </a:extLst>
          </p:cNvPr>
          <p:cNvSpPr txBox="1"/>
          <p:nvPr/>
        </p:nvSpPr>
        <p:spPr>
          <a:xfrm>
            <a:off x="533400" y="4114800"/>
            <a:ext cx="3352799" cy="1200329"/>
          </a:xfrm>
          <a:custGeom>
            <a:avLst/>
            <a:gdLst>
              <a:gd name="connsiteX0" fmla="*/ 0 w 3352799"/>
              <a:gd name="connsiteY0" fmla="*/ 0 h 1200329"/>
              <a:gd name="connsiteX1" fmla="*/ 491744 w 3352799"/>
              <a:gd name="connsiteY1" fmla="*/ 0 h 1200329"/>
              <a:gd name="connsiteX2" fmla="*/ 1084072 w 3352799"/>
              <a:gd name="connsiteY2" fmla="*/ 0 h 1200329"/>
              <a:gd name="connsiteX3" fmla="*/ 1609344 w 3352799"/>
              <a:gd name="connsiteY3" fmla="*/ 0 h 1200329"/>
              <a:gd name="connsiteX4" fmla="*/ 2101087 w 3352799"/>
              <a:gd name="connsiteY4" fmla="*/ 0 h 1200329"/>
              <a:gd name="connsiteX5" fmla="*/ 2693415 w 3352799"/>
              <a:gd name="connsiteY5" fmla="*/ 0 h 1200329"/>
              <a:gd name="connsiteX6" fmla="*/ 3352799 w 3352799"/>
              <a:gd name="connsiteY6" fmla="*/ 0 h 1200329"/>
              <a:gd name="connsiteX7" fmla="*/ 3352799 w 3352799"/>
              <a:gd name="connsiteY7" fmla="*/ 400110 h 1200329"/>
              <a:gd name="connsiteX8" fmla="*/ 3352799 w 3352799"/>
              <a:gd name="connsiteY8" fmla="*/ 776213 h 1200329"/>
              <a:gd name="connsiteX9" fmla="*/ 3352799 w 3352799"/>
              <a:gd name="connsiteY9" fmla="*/ 1200329 h 1200329"/>
              <a:gd name="connsiteX10" fmla="*/ 2861055 w 3352799"/>
              <a:gd name="connsiteY10" fmla="*/ 1200329 h 1200329"/>
              <a:gd name="connsiteX11" fmla="*/ 2402839 w 3352799"/>
              <a:gd name="connsiteY11" fmla="*/ 1200329 h 1200329"/>
              <a:gd name="connsiteX12" fmla="*/ 1810511 w 3352799"/>
              <a:gd name="connsiteY12" fmla="*/ 1200329 h 1200329"/>
              <a:gd name="connsiteX13" fmla="*/ 1318768 w 3352799"/>
              <a:gd name="connsiteY13" fmla="*/ 1200329 h 1200329"/>
              <a:gd name="connsiteX14" fmla="*/ 726440 w 3352799"/>
              <a:gd name="connsiteY14" fmla="*/ 1200329 h 1200329"/>
              <a:gd name="connsiteX15" fmla="*/ 0 w 3352799"/>
              <a:gd name="connsiteY15" fmla="*/ 1200329 h 1200329"/>
              <a:gd name="connsiteX16" fmla="*/ 0 w 3352799"/>
              <a:gd name="connsiteY16" fmla="*/ 812223 h 1200329"/>
              <a:gd name="connsiteX17" fmla="*/ 0 w 3352799"/>
              <a:gd name="connsiteY17" fmla="*/ 400110 h 1200329"/>
              <a:gd name="connsiteX18" fmla="*/ 0 w 3352799"/>
              <a:gd name="connsiteY18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52799" h="1200329" fill="none" extrusionOk="0">
                <a:moveTo>
                  <a:pt x="0" y="0"/>
                </a:moveTo>
                <a:cubicBezTo>
                  <a:pt x="179983" y="-6435"/>
                  <a:pt x="319886" y="50475"/>
                  <a:pt x="491744" y="0"/>
                </a:cubicBezTo>
                <a:cubicBezTo>
                  <a:pt x="663602" y="-50475"/>
                  <a:pt x="951506" y="2741"/>
                  <a:pt x="1084072" y="0"/>
                </a:cubicBezTo>
                <a:cubicBezTo>
                  <a:pt x="1216638" y="-2741"/>
                  <a:pt x="1482737" y="57376"/>
                  <a:pt x="1609344" y="0"/>
                </a:cubicBezTo>
                <a:cubicBezTo>
                  <a:pt x="1735951" y="-57376"/>
                  <a:pt x="1870611" y="51515"/>
                  <a:pt x="2101087" y="0"/>
                </a:cubicBezTo>
                <a:cubicBezTo>
                  <a:pt x="2331563" y="-51515"/>
                  <a:pt x="2538064" y="9504"/>
                  <a:pt x="2693415" y="0"/>
                </a:cubicBezTo>
                <a:cubicBezTo>
                  <a:pt x="2848766" y="-9504"/>
                  <a:pt x="3083481" y="75253"/>
                  <a:pt x="3352799" y="0"/>
                </a:cubicBezTo>
                <a:cubicBezTo>
                  <a:pt x="3395331" y="193132"/>
                  <a:pt x="3326341" y="246020"/>
                  <a:pt x="3352799" y="400110"/>
                </a:cubicBezTo>
                <a:cubicBezTo>
                  <a:pt x="3379257" y="554200"/>
                  <a:pt x="3343319" y="676075"/>
                  <a:pt x="3352799" y="776213"/>
                </a:cubicBezTo>
                <a:cubicBezTo>
                  <a:pt x="3362279" y="876351"/>
                  <a:pt x="3349294" y="1023209"/>
                  <a:pt x="3352799" y="1200329"/>
                </a:cubicBezTo>
                <a:cubicBezTo>
                  <a:pt x="3142338" y="1203434"/>
                  <a:pt x="3071823" y="1144843"/>
                  <a:pt x="2861055" y="1200329"/>
                </a:cubicBezTo>
                <a:cubicBezTo>
                  <a:pt x="2650287" y="1255815"/>
                  <a:pt x="2624389" y="1172696"/>
                  <a:pt x="2402839" y="1200329"/>
                </a:cubicBezTo>
                <a:cubicBezTo>
                  <a:pt x="2181289" y="1227962"/>
                  <a:pt x="2006600" y="1145221"/>
                  <a:pt x="1810511" y="1200329"/>
                </a:cubicBezTo>
                <a:cubicBezTo>
                  <a:pt x="1614422" y="1255437"/>
                  <a:pt x="1451094" y="1142788"/>
                  <a:pt x="1318768" y="1200329"/>
                </a:cubicBezTo>
                <a:cubicBezTo>
                  <a:pt x="1186442" y="1257870"/>
                  <a:pt x="1020229" y="1196470"/>
                  <a:pt x="726440" y="1200329"/>
                </a:cubicBezTo>
                <a:cubicBezTo>
                  <a:pt x="432651" y="1204188"/>
                  <a:pt x="248132" y="1175765"/>
                  <a:pt x="0" y="1200329"/>
                </a:cubicBezTo>
                <a:cubicBezTo>
                  <a:pt x="-19683" y="1120473"/>
                  <a:pt x="25424" y="958334"/>
                  <a:pt x="0" y="812223"/>
                </a:cubicBezTo>
                <a:cubicBezTo>
                  <a:pt x="-25424" y="666112"/>
                  <a:pt x="25375" y="559328"/>
                  <a:pt x="0" y="400110"/>
                </a:cubicBezTo>
                <a:cubicBezTo>
                  <a:pt x="-25375" y="240892"/>
                  <a:pt x="7159" y="125411"/>
                  <a:pt x="0" y="0"/>
                </a:cubicBezTo>
                <a:close/>
              </a:path>
              <a:path w="3352799" h="1200329" stroke="0" extrusionOk="0">
                <a:moveTo>
                  <a:pt x="0" y="0"/>
                </a:moveTo>
                <a:cubicBezTo>
                  <a:pt x="114673" y="-2613"/>
                  <a:pt x="392929" y="25541"/>
                  <a:pt x="525272" y="0"/>
                </a:cubicBezTo>
                <a:cubicBezTo>
                  <a:pt x="657615" y="-25541"/>
                  <a:pt x="864236" y="4191"/>
                  <a:pt x="983488" y="0"/>
                </a:cubicBezTo>
                <a:cubicBezTo>
                  <a:pt x="1102740" y="-4191"/>
                  <a:pt x="1410230" y="17066"/>
                  <a:pt x="1609344" y="0"/>
                </a:cubicBezTo>
                <a:cubicBezTo>
                  <a:pt x="1808458" y="-17066"/>
                  <a:pt x="1980228" y="37317"/>
                  <a:pt x="2134615" y="0"/>
                </a:cubicBezTo>
                <a:cubicBezTo>
                  <a:pt x="2289002" y="-37317"/>
                  <a:pt x="2481940" y="9644"/>
                  <a:pt x="2659887" y="0"/>
                </a:cubicBezTo>
                <a:cubicBezTo>
                  <a:pt x="2837834" y="-9644"/>
                  <a:pt x="3027677" y="29707"/>
                  <a:pt x="3352799" y="0"/>
                </a:cubicBezTo>
                <a:cubicBezTo>
                  <a:pt x="3383585" y="80270"/>
                  <a:pt x="3334570" y="297252"/>
                  <a:pt x="3352799" y="376103"/>
                </a:cubicBezTo>
                <a:cubicBezTo>
                  <a:pt x="3371028" y="454954"/>
                  <a:pt x="3320921" y="601169"/>
                  <a:pt x="3352799" y="776213"/>
                </a:cubicBezTo>
                <a:cubicBezTo>
                  <a:pt x="3384677" y="951257"/>
                  <a:pt x="3311847" y="1100581"/>
                  <a:pt x="3352799" y="1200329"/>
                </a:cubicBezTo>
                <a:cubicBezTo>
                  <a:pt x="3114770" y="1211438"/>
                  <a:pt x="3050623" y="1161846"/>
                  <a:pt x="2861055" y="1200329"/>
                </a:cubicBezTo>
                <a:cubicBezTo>
                  <a:pt x="2671487" y="1238812"/>
                  <a:pt x="2509743" y="1158471"/>
                  <a:pt x="2302255" y="1200329"/>
                </a:cubicBezTo>
                <a:cubicBezTo>
                  <a:pt x="2094767" y="1242187"/>
                  <a:pt x="2012641" y="1141513"/>
                  <a:pt x="1776983" y="1200329"/>
                </a:cubicBezTo>
                <a:cubicBezTo>
                  <a:pt x="1541325" y="1259145"/>
                  <a:pt x="1457068" y="1142045"/>
                  <a:pt x="1151128" y="1200329"/>
                </a:cubicBezTo>
                <a:cubicBezTo>
                  <a:pt x="845188" y="1258613"/>
                  <a:pt x="777192" y="1134104"/>
                  <a:pt x="525272" y="1200329"/>
                </a:cubicBezTo>
                <a:cubicBezTo>
                  <a:pt x="273352" y="1266554"/>
                  <a:pt x="179397" y="1192794"/>
                  <a:pt x="0" y="1200329"/>
                </a:cubicBezTo>
                <a:cubicBezTo>
                  <a:pt x="-16047" y="1089591"/>
                  <a:pt x="3184" y="981257"/>
                  <a:pt x="0" y="800219"/>
                </a:cubicBezTo>
                <a:cubicBezTo>
                  <a:pt x="-3184" y="619181"/>
                  <a:pt x="8661" y="566535"/>
                  <a:pt x="0" y="412113"/>
                </a:cubicBezTo>
                <a:cubicBezTo>
                  <a:pt x="-8661" y="257691"/>
                  <a:pt x="3977" y="124873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Data analysis &amp; </a:t>
            </a:r>
            <a:r>
              <a:rPr lang="en-CA" dirty="0" err="1">
                <a:solidFill>
                  <a:srgbClr val="0070C0"/>
                </a:solidFill>
              </a:rPr>
              <a:t>dataviz</a:t>
            </a:r>
            <a:r>
              <a:rPr lang="en-CA" dirty="0">
                <a:solidFill>
                  <a:srgbClr val="0070C0"/>
                </a:solidFill>
              </a:rPr>
              <a:t> </a:t>
            </a:r>
            <a:r>
              <a:rPr lang="en-CA" dirty="0"/>
              <a:t>mostly done with Excel &amp; Google sheets, followed by </a:t>
            </a:r>
            <a:r>
              <a:rPr lang="en-CA" dirty="0" err="1"/>
              <a:t>Datawrapper</a:t>
            </a:r>
            <a:r>
              <a:rPr lang="en-CA" dirty="0"/>
              <a:t>, Flourish, Tableau</a:t>
            </a:r>
          </a:p>
        </p:txBody>
      </p:sp>
    </p:spTree>
    <p:extLst>
      <p:ext uri="{BB962C8B-B14F-4D97-AF65-F5344CB8AC3E}">
        <p14:creationId xmlns:p14="http://schemas.microsoft.com/office/powerpoint/2010/main" val="38996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6652-82CF-A898-66D0-393D9C03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Popular DDJ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00CC4-4EC6-11CB-1C6B-2F333678C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CA" sz="2400" dirty="0" err="1">
                <a:hlinkClick r:id="rId2"/>
              </a:rPr>
              <a:t>OpenRefine</a:t>
            </a:r>
            <a:r>
              <a:rPr lang="en-CA" sz="2400" dirty="0"/>
              <a:t>: Like Excel, but includes data wrangling tools</a:t>
            </a:r>
          </a:p>
          <a:p>
            <a:r>
              <a:rPr lang="en-CA" sz="2400" dirty="0">
                <a:hlinkClick r:id="rId3"/>
              </a:rPr>
              <a:t>Tableau Public</a:t>
            </a:r>
            <a:r>
              <a:rPr lang="en-CA" sz="2400" dirty="0"/>
              <a:t>: Menu-driven data vis tool</a:t>
            </a:r>
          </a:p>
          <a:p>
            <a:r>
              <a:rPr lang="en-CA" sz="2400" dirty="0" err="1">
                <a:hlinkClick r:id="rId4"/>
              </a:rPr>
              <a:t>Datawrapper</a:t>
            </a:r>
            <a:r>
              <a:rPr lang="en-CA" sz="2400" dirty="0"/>
              <a:t>: Open source tool for easy charts, maps, tables</a:t>
            </a:r>
          </a:p>
          <a:p>
            <a:r>
              <a:rPr lang="en-CA" sz="2400" dirty="0">
                <a:hlinkClick r:id="rId5"/>
              </a:rPr>
              <a:t>Flourish</a:t>
            </a:r>
            <a:r>
              <a:rPr lang="en-CA" sz="2400" dirty="0"/>
              <a:t>: DDJ tool for creating interactive, dynamic stories</a:t>
            </a:r>
          </a:p>
          <a:p>
            <a:r>
              <a:rPr lang="en-CA" sz="2400" dirty="0">
                <a:hlinkClick r:id="rId6"/>
              </a:rPr>
              <a:t>Google Data Studio</a:t>
            </a:r>
            <a:r>
              <a:rPr lang="en-CA" sz="2400" dirty="0"/>
              <a:t>: web-based data visualization tool</a:t>
            </a:r>
          </a:p>
          <a:p>
            <a:endParaRPr lang="en-CA" sz="2400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392B0-D9CA-141A-7A61-A2CF151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03CFA-1D81-2090-4A69-5982BD369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4495800"/>
            <a:ext cx="7848600" cy="1585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723BC-580B-B438-D87E-39ED5934877A}"/>
              </a:ext>
            </a:extLst>
          </p:cNvPr>
          <p:cNvSpPr txBox="1"/>
          <p:nvPr/>
        </p:nvSpPr>
        <p:spPr>
          <a:xfrm>
            <a:off x="647700" y="38862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Ask Google: “software for data journalism”:</a:t>
            </a:r>
          </a:p>
        </p:txBody>
      </p:sp>
    </p:spTree>
    <p:extLst>
      <p:ext uri="{BB962C8B-B14F-4D97-AF65-F5344CB8AC3E}">
        <p14:creationId xmlns:p14="http://schemas.microsoft.com/office/powerpoint/2010/main" val="3950646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9723-CA1B-CC99-BFEC-B89EEE8D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Open Refine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D2A20-8B54-3EC7-20BF-38C359B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627F1-DA97-BF2C-4B38-70A95C43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82000" cy="4106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FF5BF-8016-BD95-0E4D-9A55FC17D32A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https://openrefine.org/</a:t>
            </a:r>
            <a:r>
              <a:rPr lang="en-CA" dirty="0"/>
              <a:t>  free, open source tool for working with messy data: cleaning it; transforming it from one format into another; and extending it with web services and external data.</a:t>
            </a:r>
          </a:p>
        </p:txBody>
      </p:sp>
      <p:pic>
        <p:nvPicPr>
          <p:cNvPr id="7" name="Picture 6" descr="A blue diamond on a black background&#10;&#10;AI-generated content may be incorrect.">
            <a:extLst>
              <a:ext uri="{FF2B5EF4-FFF2-40B4-BE49-F238E27FC236}">
                <a16:creationId xmlns:a16="http://schemas.microsoft.com/office/drawing/2014/main" id="{26E20CBD-9479-7288-3A76-56F2CAE500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8273"/>
            <a:ext cx="914400" cy="687629"/>
          </a:xfrm>
          <a:prstGeom prst="rect">
            <a:avLst/>
          </a:prstGeom>
        </p:spPr>
      </p:pic>
      <p:pic>
        <p:nvPicPr>
          <p:cNvPr id="8" name="Picture 7" descr="A blue diamond on a black background&#10;&#10;AI-generated content may be incorrect.">
            <a:extLst>
              <a:ext uri="{FF2B5EF4-FFF2-40B4-BE49-F238E27FC236}">
                <a16:creationId xmlns:a16="http://schemas.microsoft.com/office/drawing/2014/main" id="{9EC0094A-0FDD-E382-339B-B9B95F19E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9" y="295597"/>
            <a:ext cx="914400" cy="6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1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8786B-6557-22CE-C3B2-489B2903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Tableau 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27DA1-C0F6-708D-73A2-84D8CF1B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0AB2E-6CCC-9F53-3DDA-0DC12A3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2" y="1752600"/>
            <a:ext cx="8091818" cy="4379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77BF2-617D-8EF4-5480-494C47C0B81A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free platform to explore, create, and publicly share data visualizations online.</a:t>
            </a:r>
          </a:p>
        </p:txBody>
      </p:sp>
      <p:pic>
        <p:nvPicPr>
          <p:cNvPr id="10" name="Picture 9" descr="A group of colorful crosses&#10;&#10;Description automatically generated">
            <a:extLst>
              <a:ext uri="{FF2B5EF4-FFF2-40B4-BE49-F238E27FC236}">
                <a16:creationId xmlns:a16="http://schemas.microsoft.com/office/drawing/2014/main" id="{07A1B065-804F-EF41-10B9-F0266FE4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1" y="104422"/>
            <a:ext cx="1056393" cy="1056393"/>
          </a:xfrm>
          <a:prstGeom prst="rect">
            <a:avLst/>
          </a:prstGeom>
        </p:spPr>
      </p:pic>
      <p:pic>
        <p:nvPicPr>
          <p:cNvPr id="11" name="Picture 10" descr="A group of colorful crosses&#10;&#10;Description automatically generated">
            <a:extLst>
              <a:ext uri="{FF2B5EF4-FFF2-40B4-BE49-F238E27FC236}">
                <a16:creationId xmlns:a16="http://schemas.microsoft.com/office/drawing/2014/main" id="{D0F6E490-21EC-4B5D-F3ED-86B1D700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46" y="84149"/>
            <a:ext cx="1056393" cy="1056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15DCC-116A-CDDE-A4BC-BAAA963715F5}"/>
              </a:ext>
            </a:extLst>
          </p:cNvPr>
          <p:cNvSpPr txBox="1"/>
          <p:nvPr/>
        </p:nvSpPr>
        <p:spPr>
          <a:xfrm>
            <a:off x="518782" y="6248400"/>
            <a:ext cx="580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4"/>
              </a:rPr>
              <a:t>https://public.tableau.com/app/discover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1707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D27-DD4E-A68A-99A3-3947D0B7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070AD-2C93-C040-3C73-421E2DE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65FD1-D7E8-2F70-894E-5C763507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106"/>
            <a:ext cx="7543800" cy="469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3F9FC-6F3D-0013-962B-8E7AD2CDE594}"/>
              </a:ext>
            </a:extLst>
          </p:cNvPr>
          <p:cNvSpPr txBox="1"/>
          <p:nvPr/>
        </p:nvSpPr>
        <p:spPr>
          <a:xfrm>
            <a:off x="762000" y="6400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https://flourish.studio/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23FD-F97E-D06A-211F-E237132A4206}"/>
              </a:ext>
            </a:extLst>
          </p:cNvPr>
          <p:cNvSpPr txBox="1"/>
          <p:nvPr/>
        </p:nvSpPr>
        <p:spPr>
          <a:xfrm>
            <a:off x="457200" y="11731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Popular DDJ tool for creating interactive, dynamic stories and </a:t>
            </a:r>
            <a:r>
              <a:rPr lang="en-CA" dirty="0" err="1"/>
              <a:t>datavis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DBFD-A2F6-E1FA-7BC5-62E89DC6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older 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newer 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4724400" y="5884277"/>
            <a:ext cx="1524000" cy="1231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20449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BCDC-9292-7BFA-0486-18D2B40E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Flourish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DECD8-577A-427B-5C46-9E02E5DB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Flourish-data-import">
            <a:hlinkClick r:id="" action="ppaction://media"/>
            <a:extLst>
              <a:ext uri="{FF2B5EF4-FFF2-40B4-BE49-F238E27FC236}">
                <a16:creationId xmlns:a16="http://schemas.microsoft.com/office/drawing/2014/main" id="{9AFB9CB8-F634-F9DE-EAF0-FAB74DBD0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706561"/>
            <a:ext cx="3238526" cy="2941639"/>
          </a:xfrm>
          <a:prstGeom prst="rect">
            <a:avLst/>
          </a:prstGeom>
        </p:spPr>
      </p:pic>
      <p:pic>
        <p:nvPicPr>
          <p:cNvPr id="6" name="Flourish-lcr_square">
            <a:hlinkClick r:id="" action="ppaction://media"/>
            <a:extLst>
              <a:ext uri="{FF2B5EF4-FFF2-40B4-BE49-F238E27FC236}">
                <a16:creationId xmlns:a16="http://schemas.microsoft.com/office/drawing/2014/main" id="{BAF0424E-D0A6-BF05-B2B9-0635DFDE34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3111" y="1946327"/>
            <a:ext cx="2960177" cy="2701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13F9-4A02-0792-380F-A6A41ECB3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D77F22-FA27-4BAE-E3E7-4B9FA45DFC52}"/>
              </a:ext>
            </a:extLst>
          </p:cNvPr>
          <p:cNvSpPr txBox="1"/>
          <p:nvPr/>
        </p:nvSpPr>
        <p:spPr>
          <a:xfrm>
            <a:off x="457200" y="1219200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Drag &amp; drop data import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8E67C-F4D3-6B55-6F9E-E88B9F0E4C0A}"/>
              </a:ext>
            </a:extLst>
          </p:cNvPr>
          <p:cNvSpPr txBox="1"/>
          <p:nvPr/>
        </p:nvSpPr>
        <p:spPr>
          <a:xfrm>
            <a:off x="5073111" y="1219200"/>
            <a:ext cx="361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36653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5F22-A976-7DF7-9204-6B3A4BED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E6719-1AC3-75F4-7B4F-E0617278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AE1F24B1-C6DC-7F43-8B2C-5AD5B001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68054"/>
            <a:ext cx="7714031" cy="318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4C181-2E4A-AB51-6CA5-842808911F53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Menu-driven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Copy/paste, import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Choose chart/map/table type, edit (JS under the hood)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Emphasis on responsive, interactive charts/maps/tables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Embed responsive code in web or export as static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9F44B-4A7C-0EB8-1FD7-3F3F368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74" y="1297224"/>
            <a:ext cx="2289951" cy="13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1997-F16C-71AA-5804-ED001A67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75A69-B261-3F56-7FA0-50D0BF12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Datawrapper-edit-chart-compressed">
            <a:hlinkClick r:id="" action="ppaction://media"/>
            <a:extLst>
              <a:ext uri="{FF2B5EF4-FFF2-40B4-BE49-F238E27FC236}">
                <a16:creationId xmlns:a16="http://schemas.microsoft.com/office/drawing/2014/main" id="{4EB31CBE-669F-966F-0F0B-293004680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143000"/>
            <a:ext cx="6778746" cy="489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08F1-9985-7E9F-A3B5-F36E0895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Closeread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12FA5-B3E8-2E57-AFB2-AF0EEC219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>
            <a:normAutofit/>
          </a:bodyPr>
          <a:lstStyle/>
          <a:p>
            <a:r>
              <a:rPr lang="en-CA" dirty="0" err="1"/>
              <a:t>Closeread</a:t>
            </a:r>
            <a:r>
              <a:rPr lang="en-CA" dirty="0"/>
              <a:t> is a custom format for </a:t>
            </a:r>
            <a:r>
              <a:rPr lang="en-CA" dirty="0">
                <a:hlinkClick r:id="rId2"/>
              </a:rPr>
              <a:t>Quarto</a:t>
            </a:r>
            <a:r>
              <a:rPr lang="en-CA" dirty="0"/>
              <a:t> that enables </a:t>
            </a:r>
            <a:r>
              <a:rPr lang="en-CA" dirty="0" err="1"/>
              <a:t>scrollytelling</a:t>
            </a:r>
            <a:r>
              <a:rPr lang="en-CA" dirty="0"/>
              <a:t> features for HTML documents.</a:t>
            </a:r>
          </a:p>
          <a:p>
            <a:pPr lvl="1"/>
            <a:r>
              <a:rPr lang="en-CA" sz="2000" dirty="0"/>
              <a:t>Docs &amp; examples: </a:t>
            </a:r>
            <a:r>
              <a:rPr lang="en-CA" sz="2000" dirty="0">
                <a:hlinkClick r:id="rId3"/>
              </a:rPr>
              <a:t>https://closeread.dev/</a:t>
            </a:r>
            <a:r>
              <a:rPr lang="en-CA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F1C95-9667-7ABB-8A1B-D0B8711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E878A-407E-D5BE-B8F1-7794C08C6E56}"/>
              </a:ext>
            </a:extLst>
          </p:cNvPr>
          <p:cNvSpPr txBox="1"/>
          <p:nvPr/>
        </p:nvSpPr>
        <p:spPr>
          <a:xfrm>
            <a:off x="457200" y="2798326"/>
            <a:ext cx="46482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---</a:t>
            </a:r>
          </a:p>
          <a:p>
            <a:r>
              <a:rPr lang="en-CA" sz="1400" dirty="0"/>
              <a:t>title: My First </a:t>
            </a:r>
            <a:r>
              <a:rPr lang="en-CA" sz="1400" dirty="0" err="1"/>
              <a:t>Closeread</a:t>
            </a:r>
            <a:endParaRPr lang="en-CA" sz="1400" dirty="0"/>
          </a:p>
          <a:p>
            <a:r>
              <a:rPr lang="en-CA" sz="1400" dirty="0"/>
              <a:t>format: </a:t>
            </a:r>
            <a:r>
              <a:rPr lang="en-CA" sz="1400" dirty="0" err="1">
                <a:highlight>
                  <a:srgbClr val="FFFF00"/>
                </a:highlight>
              </a:rPr>
              <a:t>closeread</a:t>
            </a:r>
            <a:r>
              <a:rPr lang="en-CA" sz="1400" dirty="0">
                <a:highlight>
                  <a:srgbClr val="FFFF00"/>
                </a:highlight>
              </a:rPr>
              <a:t>-html</a:t>
            </a:r>
          </a:p>
          <a:p>
            <a:r>
              <a:rPr lang="en-CA" sz="1400" dirty="0"/>
              <a:t>---</a:t>
            </a:r>
          </a:p>
          <a:p>
            <a:endParaRPr lang="en-CA" sz="1400" dirty="0"/>
          </a:p>
          <a:p>
            <a:r>
              <a:rPr lang="en-CA" sz="1400" dirty="0"/>
              <a:t>Hello World! Please read my </a:t>
            </a:r>
            <a:r>
              <a:rPr lang="en-CA" sz="1400" dirty="0" err="1"/>
              <a:t>Closeread</a:t>
            </a:r>
            <a:r>
              <a:rPr lang="en-CA" sz="1400" dirty="0"/>
              <a:t> story below.</a:t>
            </a:r>
          </a:p>
          <a:p>
            <a:endParaRPr lang="en-CA" sz="1400" dirty="0"/>
          </a:p>
          <a:p>
            <a:r>
              <a:rPr lang="en-CA" sz="1400" dirty="0"/>
              <a:t>:::{.</a:t>
            </a:r>
            <a:r>
              <a:rPr lang="en-CA" sz="1400" dirty="0" err="1"/>
              <a:t>cr</a:t>
            </a:r>
            <a:r>
              <a:rPr lang="en-CA" sz="1400" dirty="0"/>
              <a:t>-section}</a:t>
            </a:r>
          </a:p>
          <a:p>
            <a:r>
              <a:rPr lang="en-CA" sz="1400" dirty="0" err="1"/>
              <a:t>Closeread</a:t>
            </a:r>
            <a:r>
              <a:rPr lang="en-CA" sz="1400" dirty="0"/>
              <a:t> enables </a:t>
            </a:r>
            <a:r>
              <a:rPr lang="en-CA" sz="1400" dirty="0" err="1"/>
              <a:t>scrollytelling</a:t>
            </a:r>
            <a:r>
              <a:rPr lang="en-CA" sz="1400" dirty="0"/>
              <a:t>.</a:t>
            </a:r>
          </a:p>
          <a:p>
            <a:r>
              <a:rPr lang="en-CA" sz="1400" dirty="0"/>
              <a:t>Draw your readers attention with focus effects. @cr-features</a:t>
            </a:r>
          </a:p>
          <a:p>
            <a:endParaRPr lang="en-CA" sz="1400" dirty="0"/>
          </a:p>
          <a:p>
            <a:r>
              <a:rPr lang="en-CA" sz="1400" dirty="0"/>
              <a:t>:::{#cr-features}</a:t>
            </a:r>
          </a:p>
          <a:p>
            <a:r>
              <a:rPr lang="en-CA" sz="1400" dirty="0"/>
              <a:t>1. Highlighting</a:t>
            </a:r>
          </a:p>
          <a:p>
            <a:r>
              <a:rPr lang="en-CA" sz="1400" dirty="0"/>
              <a:t>2. Zooming</a:t>
            </a:r>
          </a:p>
          <a:p>
            <a:r>
              <a:rPr lang="en-CA" sz="1400" dirty="0"/>
              <a:t>3. Panning</a:t>
            </a:r>
          </a:p>
          <a:p>
            <a:r>
              <a:rPr lang="en-CA" sz="1400" dirty="0"/>
              <a:t>:::</a:t>
            </a:r>
          </a:p>
          <a:p>
            <a:r>
              <a:rPr lang="en-CA" sz="1400" dirty="0"/>
              <a:t>:::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A20A1-FFC0-0E19-3D68-27516CC6D47C}"/>
              </a:ext>
            </a:extLst>
          </p:cNvPr>
          <p:cNvSpPr txBox="1"/>
          <p:nvPr/>
        </p:nvSpPr>
        <p:spPr>
          <a:xfrm>
            <a:off x="5395609" y="2782669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Combine scrolly text with images, tables, code,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Build up code &amp;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Highlighting, 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Zoom in /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15521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65EA-19A9-B756-303D-2A6D0604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Closeread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CFD4-F08F-8E52-0EF0-6CFB4245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D6F4E-6E3D-B354-4EAA-AC4AAA2363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 from Nicola Rennie: English Monarchs and Marriages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http://nrennie.rbind.io/scrollytelling/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Source code: </a:t>
            </a:r>
            <a:r>
              <a:rPr lang="en-CA" dirty="0">
                <a:hlinkClick r:id="rId3"/>
              </a:rPr>
              <a:t>https://github.com/nrennie/scrollytelling</a:t>
            </a:r>
            <a:r>
              <a:rPr lang="en-CA" dirty="0"/>
              <a:t> </a:t>
            </a:r>
          </a:p>
        </p:txBody>
      </p:sp>
      <p:pic>
        <p:nvPicPr>
          <p:cNvPr id="5" name="Picture 4" descr="A graph with red dots and arrows&#10;&#10;AI-generated content may be incorrect.">
            <a:extLst>
              <a:ext uri="{FF2B5EF4-FFF2-40B4-BE49-F238E27FC236}">
                <a16:creationId xmlns:a16="http://schemas.microsoft.com/office/drawing/2014/main" id="{3A272800-40DA-4FCD-15E2-39B498564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44" y="2952746"/>
            <a:ext cx="6686550" cy="30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702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77194-66B7-AD8D-C59F-B5BA383B8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AA45-262D-4E1B-E5EF-95739562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82971-6777-5F23-187C-8B9DDF35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BC087-B6B3-1EB8-633D-E0DC34D871D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2022, </a:t>
            </a:r>
            <a:r>
              <a:rPr lang="en-US" dirty="0">
                <a:hlinkClick r:id="rId2"/>
              </a:rPr>
              <a:t>https://datajournalism.com/read/blog/best-data-journalism-projects-2022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FB038-FFF9-1DC4-4290-2000CFB5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85" y="2286000"/>
            <a:ext cx="8180952" cy="3990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8CE35E-651D-24A5-D5B4-DA912742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276600"/>
            <a:ext cx="3532762" cy="27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0A58-5800-560C-D6D8-8CA78BCC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Learning more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98F38-DD4C-F05F-2D0D-891D0C08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A screenshot of a magazine&#10;&#10;AI-generated content may be incorrect.">
            <a:extLst>
              <a:ext uri="{FF2B5EF4-FFF2-40B4-BE49-F238E27FC236}">
                <a16:creationId xmlns:a16="http://schemas.microsoft.com/office/drawing/2014/main" id="{8B6F15B2-E3FA-B306-D68E-6F3E8CB2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57" y="1867505"/>
            <a:ext cx="7514286" cy="48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000C0-A634-3F53-50A8-BBAA1D636FD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Global Investigative Journalism Network awards it’s top picks each year, </a:t>
            </a:r>
            <a:r>
              <a:rPr lang="en-CA" dirty="0">
                <a:hlinkClick r:id="rId3"/>
              </a:rPr>
              <a:t>https://gijn.org/stories/2024-editors-pick-best-data-journalism/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64294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DDJ reflects increased interaction between journalists and  {visualization </a:t>
            </a:r>
            <a:r>
              <a:rPr lang="en-US" dirty="0">
                <a:solidFill>
                  <a:srgbClr val="0070C0"/>
                </a:solidFill>
              </a:rPr>
              <a:t>design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data science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statistics</a:t>
            </a:r>
            <a:r>
              <a:rPr lang="en-US" dirty="0"/>
              <a:t>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Crowd sourcing</a:t>
            </a:r>
          </a:p>
          <a:p>
            <a:pPr lvl="1"/>
            <a:r>
              <a:rPr lang="en-US" dirty="0"/>
              <a:t>Satellite journalism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pPr lvl="1"/>
            <a:r>
              <a:rPr lang="en-US" dirty="0"/>
              <a:t>Stimulating developments in software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⟶ </a:t>
            </a:r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DC9B5B-17A8-268E-C0AE-9CFC15A8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have you learned?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404A1-BD4A-4097-8908-7AB80032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F2350-B92B-1843-E713-385883D6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295"/>
            <a:ext cx="7314286" cy="2361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D7AF8-BDE0-E00B-808D-B2F4EBF43067}"/>
              </a:ext>
            </a:extLst>
          </p:cNvPr>
          <p:cNvSpPr txBox="1"/>
          <p:nvPr/>
        </p:nvSpPr>
        <p:spPr>
          <a:xfrm>
            <a:off x="714383" y="1475343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Take the quiz: </a:t>
            </a:r>
            <a:r>
              <a:rPr lang="en-CA" dirty="0">
                <a:hlinkClick r:id="rId3"/>
              </a:rPr>
              <a:t>https://friendly.github.io/6135/quiz/data-journalism.html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761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Overwhelming evidence for  cause of destruction beyond wind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0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2149E-AE8F-B393-0238-43A7BABA32DD}"/>
              </a:ext>
            </a:extLst>
          </p:cNvPr>
          <p:cNvSpPr txBox="1"/>
          <p:nvPr/>
        </p:nvSpPr>
        <p:spPr>
          <a:xfrm>
            <a:off x="4724400" y="5181600"/>
            <a:ext cx="3962400" cy="830997"/>
          </a:xfrm>
          <a:custGeom>
            <a:avLst/>
            <a:gdLst>
              <a:gd name="connsiteX0" fmla="*/ 0 w 3962400"/>
              <a:gd name="connsiteY0" fmla="*/ 0 h 830997"/>
              <a:gd name="connsiteX1" fmla="*/ 486809 w 3962400"/>
              <a:gd name="connsiteY1" fmla="*/ 0 h 830997"/>
              <a:gd name="connsiteX2" fmla="*/ 1092490 w 3962400"/>
              <a:gd name="connsiteY2" fmla="*/ 0 h 830997"/>
              <a:gd name="connsiteX3" fmla="*/ 1618923 w 3962400"/>
              <a:gd name="connsiteY3" fmla="*/ 0 h 830997"/>
              <a:gd name="connsiteX4" fmla="*/ 2105733 w 3962400"/>
              <a:gd name="connsiteY4" fmla="*/ 0 h 830997"/>
              <a:gd name="connsiteX5" fmla="*/ 2711414 w 3962400"/>
              <a:gd name="connsiteY5" fmla="*/ 0 h 830997"/>
              <a:gd name="connsiteX6" fmla="*/ 3277471 w 3962400"/>
              <a:gd name="connsiteY6" fmla="*/ 0 h 830997"/>
              <a:gd name="connsiteX7" fmla="*/ 3962400 w 3962400"/>
              <a:gd name="connsiteY7" fmla="*/ 0 h 830997"/>
              <a:gd name="connsiteX8" fmla="*/ 3962400 w 3962400"/>
              <a:gd name="connsiteY8" fmla="*/ 432118 h 830997"/>
              <a:gd name="connsiteX9" fmla="*/ 3962400 w 3962400"/>
              <a:gd name="connsiteY9" fmla="*/ 830997 h 830997"/>
              <a:gd name="connsiteX10" fmla="*/ 3475591 w 3962400"/>
              <a:gd name="connsiteY10" fmla="*/ 830997 h 830997"/>
              <a:gd name="connsiteX11" fmla="*/ 3028406 w 3962400"/>
              <a:gd name="connsiteY11" fmla="*/ 830997 h 830997"/>
              <a:gd name="connsiteX12" fmla="*/ 2422725 w 3962400"/>
              <a:gd name="connsiteY12" fmla="*/ 830997 h 830997"/>
              <a:gd name="connsiteX13" fmla="*/ 1935915 w 3962400"/>
              <a:gd name="connsiteY13" fmla="*/ 830997 h 830997"/>
              <a:gd name="connsiteX14" fmla="*/ 1330234 w 3962400"/>
              <a:gd name="connsiteY14" fmla="*/ 830997 h 830997"/>
              <a:gd name="connsiteX15" fmla="*/ 684929 w 3962400"/>
              <a:gd name="connsiteY15" fmla="*/ 830997 h 830997"/>
              <a:gd name="connsiteX16" fmla="*/ 0 w 3962400"/>
              <a:gd name="connsiteY16" fmla="*/ 830997 h 830997"/>
              <a:gd name="connsiteX17" fmla="*/ 0 w 3962400"/>
              <a:gd name="connsiteY17" fmla="*/ 398879 h 830997"/>
              <a:gd name="connsiteX18" fmla="*/ 0 w 3962400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62400" h="830997" fill="none" extrusionOk="0">
                <a:moveTo>
                  <a:pt x="0" y="0"/>
                </a:moveTo>
                <a:cubicBezTo>
                  <a:pt x="177571" y="-34679"/>
                  <a:pt x="315402" y="18111"/>
                  <a:pt x="486809" y="0"/>
                </a:cubicBezTo>
                <a:cubicBezTo>
                  <a:pt x="658216" y="-18111"/>
                  <a:pt x="794266" y="55762"/>
                  <a:pt x="1092490" y="0"/>
                </a:cubicBezTo>
                <a:cubicBezTo>
                  <a:pt x="1390714" y="-55762"/>
                  <a:pt x="1365361" y="4357"/>
                  <a:pt x="1618923" y="0"/>
                </a:cubicBezTo>
                <a:cubicBezTo>
                  <a:pt x="1872485" y="-4357"/>
                  <a:pt x="1925765" y="13025"/>
                  <a:pt x="2105733" y="0"/>
                </a:cubicBezTo>
                <a:cubicBezTo>
                  <a:pt x="2285701" y="-13025"/>
                  <a:pt x="2503092" y="18767"/>
                  <a:pt x="2711414" y="0"/>
                </a:cubicBezTo>
                <a:cubicBezTo>
                  <a:pt x="2919736" y="-18767"/>
                  <a:pt x="3054825" y="38953"/>
                  <a:pt x="3277471" y="0"/>
                </a:cubicBezTo>
                <a:cubicBezTo>
                  <a:pt x="3500117" y="-38953"/>
                  <a:pt x="3750167" y="78725"/>
                  <a:pt x="3962400" y="0"/>
                </a:cubicBezTo>
                <a:cubicBezTo>
                  <a:pt x="3964394" y="175170"/>
                  <a:pt x="3920887" y="224175"/>
                  <a:pt x="3962400" y="432118"/>
                </a:cubicBezTo>
                <a:cubicBezTo>
                  <a:pt x="4003913" y="640061"/>
                  <a:pt x="3926516" y="648801"/>
                  <a:pt x="3962400" y="830997"/>
                </a:cubicBezTo>
                <a:cubicBezTo>
                  <a:pt x="3856157" y="851956"/>
                  <a:pt x="3624089" y="813626"/>
                  <a:pt x="3475591" y="830997"/>
                </a:cubicBezTo>
                <a:cubicBezTo>
                  <a:pt x="3327093" y="848368"/>
                  <a:pt x="3143826" y="816178"/>
                  <a:pt x="3028406" y="830997"/>
                </a:cubicBezTo>
                <a:cubicBezTo>
                  <a:pt x="2912986" y="845816"/>
                  <a:pt x="2649201" y="802853"/>
                  <a:pt x="2422725" y="830997"/>
                </a:cubicBezTo>
                <a:cubicBezTo>
                  <a:pt x="2196249" y="859141"/>
                  <a:pt x="2178297" y="830745"/>
                  <a:pt x="1935915" y="830997"/>
                </a:cubicBezTo>
                <a:cubicBezTo>
                  <a:pt x="1693533" y="831249"/>
                  <a:pt x="1621981" y="774787"/>
                  <a:pt x="1330234" y="830997"/>
                </a:cubicBezTo>
                <a:cubicBezTo>
                  <a:pt x="1038487" y="887207"/>
                  <a:pt x="978730" y="789700"/>
                  <a:pt x="684929" y="830997"/>
                </a:cubicBezTo>
                <a:cubicBezTo>
                  <a:pt x="391128" y="872294"/>
                  <a:pt x="269430" y="809077"/>
                  <a:pt x="0" y="830997"/>
                </a:cubicBezTo>
                <a:cubicBezTo>
                  <a:pt x="-26647" y="692471"/>
                  <a:pt x="32410" y="515163"/>
                  <a:pt x="0" y="398879"/>
                </a:cubicBezTo>
                <a:cubicBezTo>
                  <a:pt x="-32410" y="282595"/>
                  <a:pt x="1495" y="103478"/>
                  <a:pt x="0" y="0"/>
                </a:cubicBezTo>
                <a:close/>
              </a:path>
              <a:path w="3962400" h="830997" stroke="0" extrusionOk="0">
                <a:moveTo>
                  <a:pt x="0" y="0"/>
                </a:moveTo>
                <a:cubicBezTo>
                  <a:pt x="199822" y="-49569"/>
                  <a:pt x="291296" y="6044"/>
                  <a:pt x="526433" y="0"/>
                </a:cubicBezTo>
                <a:cubicBezTo>
                  <a:pt x="761570" y="-6044"/>
                  <a:pt x="773635" y="42270"/>
                  <a:pt x="973618" y="0"/>
                </a:cubicBezTo>
                <a:cubicBezTo>
                  <a:pt x="1173601" y="-42270"/>
                  <a:pt x="1469366" y="62440"/>
                  <a:pt x="1618923" y="0"/>
                </a:cubicBezTo>
                <a:cubicBezTo>
                  <a:pt x="1768481" y="-62440"/>
                  <a:pt x="1970533" y="13731"/>
                  <a:pt x="2145357" y="0"/>
                </a:cubicBezTo>
                <a:cubicBezTo>
                  <a:pt x="2320181" y="-13731"/>
                  <a:pt x="2446963" y="26927"/>
                  <a:pt x="2671790" y="0"/>
                </a:cubicBezTo>
                <a:cubicBezTo>
                  <a:pt x="2896617" y="-26927"/>
                  <a:pt x="3015596" y="64528"/>
                  <a:pt x="3317095" y="0"/>
                </a:cubicBezTo>
                <a:cubicBezTo>
                  <a:pt x="3618595" y="-64528"/>
                  <a:pt x="3681276" y="19214"/>
                  <a:pt x="3962400" y="0"/>
                </a:cubicBezTo>
                <a:cubicBezTo>
                  <a:pt x="3967310" y="91743"/>
                  <a:pt x="3956894" y="224361"/>
                  <a:pt x="3962400" y="432118"/>
                </a:cubicBezTo>
                <a:cubicBezTo>
                  <a:pt x="3967906" y="639875"/>
                  <a:pt x="3961422" y="668997"/>
                  <a:pt x="3962400" y="830997"/>
                </a:cubicBezTo>
                <a:cubicBezTo>
                  <a:pt x="3805083" y="886950"/>
                  <a:pt x="3625221" y="830346"/>
                  <a:pt x="3475591" y="830997"/>
                </a:cubicBezTo>
                <a:cubicBezTo>
                  <a:pt x="3325961" y="831648"/>
                  <a:pt x="3137882" y="805277"/>
                  <a:pt x="2909534" y="830997"/>
                </a:cubicBezTo>
                <a:cubicBezTo>
                  <a:pt x="2681186" y="856717"/>
                  <a:pt x="2520978" y="798664"/>
                  <a:pt x="2383101" y="830997"/>
                </a:cubicBezTo>
                <a:cubicBezTo>
                  <a:pt x="2245224" y="863330"/>
                  <a:pt x="1903245" y="772585"/>
                  <a:pt x="1737795" y="830997"/>
                </a:cubicBezTo>
                <a:cubicBezTo>
                  <a:pt x="1572345" y="889409"/>
                  <a:pt x="1380969" y="814700"/>
                  <a:pt x="1092490" y="830997"/>
                </a:cubicBezTo>
                <a:cubicBezTo>
                  <a:pt x="804012" y="847294"/>
                  <a:pt x="762443" y="813922"/>
                  <a:pt x="605681" y="830997"/>
                </a:cubicBezTo>
                <a:cubicBezTo>
                  <a:pt x="448919" y="848072"/>
                  <a:pt x="273747" y="789569"/>
                  <a:pt x="0" y="830997"/>
                </a:cubicBezTo>
                <a:cubicBezTo>
                  <a:pt x="-32050" y="724287"/>
                  <a:pt x="46237" y="606371"/>
                  <a:pt x="0" y="398879"/>
                </a:cubicBezTo>
                <a:cubicBezTo>
                  <a:pt x="-46237" y="191387"/>
                  <a:pt x="42725" y="185550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600" dirty="0"/>
              <a:t>“Still there were pockets of large-scale destruction in areas far from the strongest winds”</a:t>
            </a:r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10308</TotalTime>
  <Words>4907</Words>
  <Application>Microsoft Office PowerPoint</Application>
  <PresentationFormat>On-screen Show (4:3)</PresentationFormat>
  <Paragraphs>626</Paragraphs>
  <Slides>88</Slides>
  <Notes>5</Notes>
  <HiddenSlides>1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Baguet Script</vt:lpstr>
      <vt:lpstr>Calibri</vt:lpstr>
      <vt:lpstr>Cambria Math</vt:lpstr>
      <vt:lpstr>Courier New</vt:lpstr>
      <vt:lpstr>Symbol</vt:lpstr>
      <vt:lpstr>Wingdings</vt:lpstr>
      <vt:lpstr>1_Office Theme</vt:lpstr>
      <vt:lpstr>Data Journalism</vt:lpstr>
      <vt:lpstr>Today’s Topics</vt:lpstr>
      <vt:lpstr>What is data journalism?</vt:lpstr>
      <vt:lpstr>What is data journalism?</vt:lpstr>
      <vt:lpstr>“Data” in Data Journalism</vt:lpstr>
      <vt:lpstr>Examples of #DDJ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Novel graphic designs: Zone chart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gun laws</vt:lpstr>
      <vt:lpstr>Seatbelts: Story telling</vt:lpstr>
      <vt:lpstr>Race &amp; Crime</vt:lpstr>
      <vt:lpstr>PowerPoint Presentation</vt:lpstr>
      <vt:lpstr>Racial profiling: Analysis graph</vt:lpstr>
      <vt:lpstr>Racial profiling: The process</vt:lpstr>
      <vt:lpstr>Racial profiling: Presentation graphic</vt:lpstr>
      <vt:lpstr>Marijuana data: Analysis</vt:lpstr>
      <vt:lpstr>Effect plots: Interactions</vt:lpstr>
      <vt:lpstr>Effect plots: Interactions</vt:lpstr>
      <vt:lpstr>Traffic stops</vt:lpstr>
      <vt:lpstr>Star gets action</vt:lpstr>
      <vt:lpstr>But not without pushback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Our World in Data</vt:lpstr>
      <vt:lpstr>Financial Times COVID tracker</vt:lpstr>
      <vt:lpstr>Reuters COVID tracker</vt:lpstr>
      <vt:lpstr>PowerPoint Presentation</vt:lpstr>
      <vt:lpstr>Flatten the curve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Visual explainers: The fentanyl route</vt:lpstr>
      <vt:lpstr>Visual explainers: The fentanyl route</vt:lpstr>
      <vt:lpstr>Satellite Journalism</vt:lpstr>
      <vt:lpstr>Satellite Journalism: Smoking Guns</vt:lpstr>
      <vt:lpstr>Cuban Missile Crisis: Before vs. After</vt:lpstr>
      <vt:lpstr>Before-After Sweeps</vt:lpstr>
      <vt:lpstr>PowerPoint Presentation</vt:lpstr>
      <vt:lpstr>Remote sensing tools for telling stories</vt:lpstr>
      <vt:lpstr>PowerPoint Presentation</vt:lpstr>
      <vt:lpstr>Software for DDJ</vt:lpstr>
      <vt:lpstr>Popular DDJ software</vt:lpstr>
      <vt:lpstr>Open Refine</vt:lpstr>
      <vt:lpstr>Tableau Public</vt:lpstr>
      <vt:lpstr> </vt:lpstr>
      <vt:lpstr>Flourish</vt:lpstr>
      <vt:lpstr>Datawrapper</vt:lpstr>
      <vt:lpstr>Datawrapper demo</vt:lpstr>
      <vt:lpstr>Closeread</vt:lpstr>
      <vt:lpstr>Closeread</vt:lpstr>
      <vt:lpstr>Learning more</vt:lpstr>
      <vt:lpstr>Learning more</vt:lpstr>
      <vt:lpstr>Summary</vt:lpstr>
      <vt:lpstr>What have you learned?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161</cp:revision>
  <dcterms:created xsi:type="dcterms:W3CDTF">2017-10-14T20:35:56Z</dcterms:created>
  <dcterms:modified xsi:type="dcterms:W3CDTF">2025-03-20T17:14:06Z</dcterms:modified>
</cp:coreProperties>
</file>